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8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9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0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11.xml" ContentType="application/vnd.openxmlformats-officedocument.theme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2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  <p:sldMasterId id="2147483686" r:id="rId3"/>
    <p:sldMasterId id="2147483704" r:id="rId4"/>
    <p:sldMasterId id="2147483722" r:id="rId5"/>
    <p:sldMasterId id="2147483740" r:id="rId6"/>
    <p:sldMasterId id="2147483758" r:id="rId7"/>
    <p:sldMasterId id="2147483776" r:id="rId8"/>
    <p:sldMasterId id="2147483793" r:id="rId9"/>
    <p:sldMasterId id="2147483810" r:id="rId10"/>
    <p:sldMasterId id="2147483827" r:id="rId11"/>
    <p:sldMasterId id="2147483844" r:id="rId12"/>
    <p:sldMasterId id="2147483861" r:id="rId13"/>
  </p:sldMasterIdLst>
  <p:notesMasterIdLst>
    <p:notesMasterId r:id="rId87"/>
  </p:notesMasterIdLst>
  <p:handoutMasterIdLst>
    <p:handoutMasterId r:id="rId88"/>
  </p:handoutMasterIdLst>
  <p:sldIdLst>
    <p:sldId id="343" r:id="rId14"/>
    <p:sldId id="360" r:id="rId15"/>
    <p:sldId id="475" r:id="rId16"/>
    <p:sldId id="467" r:id="rId17"/>
    <p:sldId id="473" r:id="rId18"/>
    <p:sldId id="504" r:id="rId19"/>
    <p:sldId id="472" r:id="rId20"/>
    <p:sldId id="505" r:id="rId21"/>
    <p:sldId id="470" r:id="rId22"/>
    <p:sldId id="471" r:id="rId23"/>
    <p:sldId id="474" r:id="rId24"/>
    <p:sldId id="476" r:id="rId25"/>
    <p:sldId id="501" r:id="rId26"/>
    <p:sldId id="484" r:id="rId27"/>
    <p:sldId id="507" r:id="rId28"/>
    <p:sldId id="506" r:id="rId29"/>
    <p:sldId id="478" r:id="rId30"/>
    <p:sldId id="502" r:id="rId31"/>
    <p:sldId id="508" r:id="rId32"/>
    <p:sldId id="485" r:id="rId33"/>
    <p:sldId id="509" r:id="rId34"/>
    <p:sldId id="486" r:id="rId35"/>
    <p:sldId id="510" r:id="rId36"/>
    <p:sldId id="487" r:id="rId37"/>
    <p:sldId id="513" r:id="rId38"/>
    <p:sldId id="512" r:id="rId39"/>
    <p:sldId id="511" r:id="rId40"/>
    <p:sldId id="488" r:id="rId41"/>
    <p:sldId id="514" r:id="rId42"/>
    <p:sldId id="493" r:id="rId43"/>
    <p:sldId id="515" r:id="rId44"/>
    <p:sldId id="489" r:id="rId45"/>
    <p:sldId id="517" r:id="rId46"/>
    <p:sldId id="518" r:id="rId47"/>
    <p:sldId id="516" r:id="rId48"/>
    <p:sldId id="490" r:id="rId49"/>
    <p:sldId id="491" r:id="rId50"/>
    <p:sldId id="492" r:id="rId51"/>
    <p:sldId id="519" r:id="rId52"/>
    <p:sldId id="499" r:id="rId53"/>
    <p:sldId id="520" r:id="rId54"/>
    <p:sldId id="498" r:id="rId55"/>
    <p:sldId id="479" r:id="rId56"/>
    <p:sldId id="482" r:id="rId57"/>
    <p:sldId id="480" r:id="rId58"/>
    <p:sldId id="481" r:id="rId59"/>
    <p:sldId id="468" r:id="rId60"/>
    <p:sldId id="494" r:id="rId61"/>
    <p:sldId id="522" r:id="rId62"/>
    <p:sldId id="521" r:id="rId63"/>
    <p:sldId id="495" r:id="rId64"/>
    <p:sldId id="527" r:id="rId65"/>
    <p:sldId id="526" r:id="rId66"/>
    <p:sldId id="525" r:id="rId67"/>
    <p:sldId id="524" r:id="rId68"/>
    <p:sldId id="523" r:id="rId69"/>
    <p:sldId id="532" r:id="rId70"/>
    <p:sldId id="528" r:id="rId71"/>
    <p:sldId id="534" r:id="rId72"/>
    <p:sldId id="535" r:id="rId73"/>
    <p:sldId id="533" r:id="rId74"/>
    <p:sldId id="530" r:id="rId75"/>
    <p:sldId id="536" r:id="rId76"/>
    <p:sldId id="529" r:id="rId77"/>
    <p:sldId id="538" r:id="rId78"/>
    <p:sldId id="537" r:id="rId79"/>
    <p:sldId id="531" r:id="rId80"/>
    <p:sldId id="540" r:id="rId81"/>
    <p:sldId id="539" r:id="rId82"/>
    <p:sldId id="496" r:id="rId83"/>
    <p:sldId id="374" r:id="rId84"/>
    <p:sldId id="503" r:id="rId85"/>
    <p:sldId id="377" r:id="rId86"/>
  </p:sldIdLst>
  <p:sldSz cx="9144000" cy="5143500" type="screen16x9"/>
  <p:notesSz cx="7104063" cy="10234613"/>
  <p:custDataLst>
    <p:tags r:id="rId8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FF9999"/>
    <a:srgbClr val="FBFCFC"/>
    <a:srgbClr val="FCFCFC"/>
    <a:srgbClr val="FCFCFD"/>
    <a:srgbClr val="FCFDFD"/>
    <a:srgbClr val="FDFDFD"/>
    <a:srgbClr val="FDFDFE"/>
    <a:srgbClr val="FDFEFE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87" autoAdjust="0"/>
    <p:restoredTop sz="94763" autoAdjust="0"/>
  </p:normalViewPr>
  <p:slideViewPr>
    <p:cSldViewPr snapToObjects="1" showGuides="1">
      <p:cViewPr varScale="1">
        <p:scale>
          <a:sx n="87" d="100"/>
          <a:sy n="87" d="100"/>
        </p:scale>
        <p:origin x="-90" y="-144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7"/>
      </p:guideLst>
    </p:cSldViewPr>
  </p:slideViewPr>
  <p:outlineViewPr>
    <p:cViewPr>
      <p:scale>
        <a:sx n="33" d="100"/>
        <a:sy n="33" d="100"/>
      </p:scale>
      <p:origin x="0" y="1816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995"/>
        <p:guide orient="horz" pos="2843"/>
        <p:guide orient="horz" pos="3147"/>
        <p:guide orient="horz" pos="481"/>
        <p:guide orient="horz" pos="5914"/>
        <p:guide orient="horz" pos="635"/>
        <p:guide pos="569"/>
        <p:guide pos="42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76" Type="http://schemas.openxmlformats.org/officeDocument/2006/relationships/slide" Target="slides/slide63.xml"/><Relationship Id="rId84" Type="http://schemas.openxmlformats.org/officeDocument/2006/relationships/slide" Target="slides/slide71.xml"/><Relationship Id="rId89" Type="http://schemas.openxmlformats.org/officeDocument/2006/relationships/tags" Target="tags/tag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slide" Target="slides/slide53.xml"/><Relationship Id="rId74" Type="http://schemas.openxmlformats.org/officeDocument/2006/relationships/slide" Target="slides/slide61.xml"/><Relationship Id="rId79" Type="http://schemas.openxmlformats.org/officeDocument/2006/relationships/slide" Target="slides/slide66.xml"/><Relationship Id="rId87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90" Type="http://schemas.openxmlformats.org/officeDocument/2006/relationships/presProps" Target="presProps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77" Type="http://schemas.openxmlformats.org/officeDocument/2006/relationships/slide" Target="slides/slide6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80" Type="http://schemas.openxmlformats.org/officeDocument/2006/relationships/slide" Target="slides/slide67.xml"/><Relationship Id="rId85" Type="http://schemas.openxmlformats.org/officeDocument/2006/relationships/slide" Target="slides/slide72.xml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slide" Target="slides/slide54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83" Type="http://schemas.openxmlformats.org/officeDocument/2006/relationships/slide" Target="slides/slide70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2.wmf"/><Relationship Id="rId4" Type="http://schemas.openxmlformats.org/officeDocument/2006/relationships/image" Target="../media/image3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5.wmf"/><Relationship Id="rId1" Type="http://schemas.openxmlformats.org/officeDocument/2006/relationships/image" Target="../media/image32.wmf"/><Relationship Id="rId4" Type="http://schemas.openxmlformats.org/officeDocument/2006/relationships/image" Target="../media/image3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5.wmf"/><Relationship Id="rId1" Type="http://schemas.openxmlformats.org/officeDocument/2006/relationships/image" Target="../media/image32.wmf"/><Relationship Id="rId5" Type="http://schemas.openxmlformats.org/officeDocument/2006/relationships/image" Target="../media/image41.wmf"/><Relationship Id="rId4" Type="http://schemas.openxmlformats.org/officeDocument/2006/relationships/image" Target="../media/image39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4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39.wmf"/><Relationship Id="rId1" Type="http://schemas.openxmlformats.org/officeDocument/2006/relationships/image" Target="../media/image42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39.wmf"/><Relationship Id="rId1" Type="http://schemas.openxmlformats.org/officeDocument/2006/relationships/image" Target="../media/image4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39.wmf"/><Relationship Id="rId1" Type="http://schemas.openxmlformats.org/officeDocument/2006/relationships/image" Target="../media/image42.wmf"/><Relationship Id="rId4" Type="http://schemas.openxmlformats.org/officeDocument/2006/relationships/image" Target="../media/image54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5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5.wmf"/><Relationship Id="rId4" Type="http://schemas.openxmlformats.org/officeDocument/2006/relationships/image" Target="../media/image7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71.wmf"/><Relationship Id="rId1" Type="http://schemas.openxmlformats.org/officeDocument/2006/relationships/image" Target="../media/image65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74.wmf"/><Relationship Id="rId1" Type="http://schemas.openxmlformats.org/officeDocument/2006/relationships/image" Target="../media/image65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2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4" Type="http://schemas.openxmlformats.org/officeDocument/2006/relationships/image" Target="../media/image96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98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907365" y="523309"/>
            <a:ext cx="5777101" cy="23000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589330" y="9371003"/>
            <a:ext cx="909913" cy="3268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fld id="{AA592FF2-A4BD-4E98-AC76-A10007E04C10}" type="datetimeFigureOut">
              <a:rPr lang="en-US" smtClean="0"/>
              <a:pPr/>
              <a:t>4/22/2025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907364" y="9370373"/>
            <a:ext cx="2681964" cy="32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670909" y="9370377"/>
            <a:ext cx="2013819" cy="3223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r>
              <a:rPr lang="en-US" dirty="0" smtClean="0"/>
              <a:t>Chart </a:t>
            </a:r>
            <a:fld id="{4CBF50E3-ED67-46F2-ABFC-A36EE1082CF7}" type="slidenum">
              <a:rPr lang="en-US" b="1" smtClean="0"/>
              <a:pPr/>
              <a:t>‹Nr.›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22632" y="-94811"/>
            <a:ext cx="7329647" cy="10465843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36872" y="865512"/>
            <a:ext cx="6037408" cy="37825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47" tIns="49523" rIns="99047" bIns="49523"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907365" y="523309"/>
            <a:ext cx="5777101" cy="23000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589330" y="9371003"/>
            <a:ext cx="909913" cy="32683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fld id="{AA592FF2-A4BD-4E98-AC76-A10007E04C10}" type="datetimeFigureOut">
              <a:rPr lang="en-US" smtClean="0"/>
              <a:pPr/>
              <a:t>4/22/2025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674688" y="990600"/>
            <a:ext cx="6242050" cy="3511550"/>
          </a:xfrm>
          <a:prstGeom prst="rect">
            <a:avLst/>
          </a:prstGeom>
          <a:noFill/>
          <a:ln w="12700">
            <a:noFill/>
          </a:ln>
        </p:spPr>
        <p:txBody>
          <a:bodyPr vert="horz" lIns="99047" tIns="49523" rIns="99047" bIns="495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904455" y="4978648"/>
            <a:ext cx="3594787" cy="4391729"/>
          </a:xfrm>
          <a:prstGeom prst="rect">
            <a:avLst/>
          </a:prstGeom>
        </p:spPr>
        <p:txBody>
          <a:bodyPr vert="horz" lIns="0" tIns="0" rIns="99047" bIns="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907364" y="9370373"/>
            <a:ext cx="2681964" cy="32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670909" y="9370377"/>
            <a:ext cx="2013819" cy="32238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/>
            </a:lvl1pPr>
          </a:lstStyle>
          <a:p>
            <a:r>
              <a:rPr lang="en-US" dirty="0" smtClean="0"/>
              <a:t>Chart </a:t>
            </a:r>
            <a:fld id="{4CBF50E3-ED67-46F2-ABFC-A36EE1082CF7}" type="slidenum">
              <a:rPr lang="en-US" b="1" smtClean="0"/>
              <a:pPr/>
              <a:t>‹Nr.›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670907" y="5527610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670907" y="6076576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670907" y="6625543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670907" y="7174510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670907" y="7723476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670907" y="8272443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670907" y="8821409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670907" y="9370372"/>
            <a:ext cx="2013560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990943"/>
            <a:ext cx="47360" cy="35222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47" tIns="49523" rIns="99047" bIns="49523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513180"/>
            <a:ext cx="47360" cy="48756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47" tIns="49523" rIns="99047" bIns="49523"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22632" y="-94811"/>
            <a:ext cx="7329647" cy="10465843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676275" y="992188"/>
            <a:ext cx="6238875" cy="3509962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4CBF50E3-ED67-46F2-ABFC-A36EE1082CF7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45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smtClean="0"/>
              <a:t>   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Presentationtitle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 to maximum 2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</a:t>
            </a:r>
            <a:br>
              <a:rPr lang="en-US" dirty="0" smtClean="0"/>
            </a:br>
            <a:r>
              <a:rPr lang="en-US" dirty="0" smtClean="0"/>
              <a:t>Job Description</a:t>
            </a:r>
            <a:br>
              <a:rPr lang="en-US" dirty="0" smtClean="0"/>
            </a:br>
            <a:r>
              <a:rPr lang="en-US" dirty="0" smtClean="0"/>
              <a:t>Institute</a:t>
            </a:r>
            <a:endParaRPr lang="en-US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</p:spPr>
        <p:txBody>
          <a:bodyPr t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79493438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945532"/>
      </p:ext>
    </p:extLst>
  </p:cSld>
  <p:clrMapOvr>
    <a:masterClrMapping/>
  </p:clrMapOvr>
  <p:transition spd="slow">
    <p:wipe dir="d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323232"/>
                </a:solidFill>
              </a:rPr>
              <a:pPr/>
              <a:t>‹Nr.›</a:t>
            </a:fld>
            <a:endParaRPr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329453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smtClean="0"/>
              <a:t>   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Presentationtitle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 to maximum 2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</a:t>
            </a:r>
            <a:br>
              <a:rPr lang="en-US" dirty="0" smtClean="0"/>
            </a:br>
            <a:r>
              <a:rPr lang="en-US" dirty="0" smtClean="0"/>
              <a:t>Job Description</a:t>
            </a:r>
            <a:br>
              <a:rPr lang="en-US" dirty="0" smtClean="0"/>
            </a:br>
            <a:r>
              <a:rPr lang="en-US" dirty="0" smtClean="0"/>
              <a:t>Institute</a:t>
            </a:r>
            <a:endParaRPr lang="en-US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40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smtClean="0"/>
              <a:t>   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Presentationtitle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 to maximum</a:t>
            </a:r>
            <a:br>
              <a:rPr lang="en-US" dirty="0" smtClean="0"/>
            </a:br>
            <a:r>
              <a:rPr lang="en-US" dirty="0" smtClean="0"/>
              <a:t>2 lines</a:t>
            </a:r>
            <a:endParaRPr lang="en-US" dirty="0"/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88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smtClean="0"/>
              <a:t>   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Presentationtitle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 to maximum 2 lines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</a:t>
            </a:r>
            <a:br>
              <a:rPr lang="en-US" dirty="0" smtClean="0"/>
            </a:br>
            <a:r>
              <a:rPr lang="en-US" dirty="0" smtClean="0"/>
              <a:t>Job Description</a:t>
            </a:r>
            <a:br>
              <a:rPr lang="en-US" dirty="0" smtClean="0"/>
            </a:br>
            <a:r>
              <a:rPr lang="en-US" dirty="0" smtClean="0"/>
              <a:t>Institute</a:t>
            </a:r>
            <a:endParaRPr lang="en-US" dirty="0"/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14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smtClean="0"/>
              <a:t>   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Presentationtitle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 to maximum</a:t>
            </a:r>
            <a:br>
              <a:rPr lang="en-US" dirty="0" smtClean="0"/>
            </a:br>
            <a:r>
              <a:rPr lang="en-US" dirty="0" smtClean="0"/>
              <a:t>2 lines</a:t>
            </a:r>
            <a:endParaRPr lang="en-US" dirty="0"/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698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 2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Chart </a:t>
            </a:r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‹Nr.›</a:t>
            </a:fld>
            <a:endParaRPr lang="en-US" b="1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606011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/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 2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Chart </a:t>
            </a:r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‹Nr.›</a:t>
            </a:fld>
            <a:endParaRPr lang="en-US" b="1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346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 2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Chart </a:t>
            </a:r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‹Nr.›</a:t>
            </a:fld>
            <a:endParaRPr lang="en-US" b="1" dirty="0">
              <a:solidFill>
                <a:srgbClr val="323232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6079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5" y="1239837"/>
            <a:ext cx="3349625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3886201" y="1239837"/>
            <a:ext cx="3349625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 2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23232"/>
                </a:solidFill>
              </a:rPr>
              <a:t>Chart </a:t>
            </a:r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‹Nr.›</a:t>
            </a:fld>
            <a:endParaRPr lang="en-US" b="1" dirty="0">
              <a:solidFill>
                <a:srgbClr val="323232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9692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 2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Chart </a:t>
            </a:r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‹Nr.›</a:t>
            </a:fld>
            <a:endParaRPr lang="en-US" b="1" dirty="0">
              <a:solidFill>
                <a:srgbClr val="323232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57157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 (Box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</p:spPr>
        <p:txBody>
          <a:bodyPr t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Topic 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 2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Chart </a:t>
            </a:r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‹Nr.›</a:t>
            </a:fld>
            <a:endParaRPr lang="en-US" b="1" dirty="0">
              <a:solidFill>
                <a:srgbClr val="323232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1953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 2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Chart </a:t>
            </a:r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‹Nr.›</a:t>
            </a:fld>
            <a:endParaRPr lang="en-US" b="1" dirty="0">
              <a:solidFill>
                <a:srgbClr val="323232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38107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 2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Chart </a:t>
            </a:r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‹Nr.›</a:t>
            </a:fld>
            <a:endParaRPr lang="en-US" b="1" dirty="0">
              <a:solidFill>
                <a:srgbClr val="323232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9871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 2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Chart </a:t>
            </a:r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‹Nr.›</a:t>
            </a:fld>
            <a:endParaRPr lang="en-US" b="1" dirty="0">
              <a:solidFill>
                <a:srgbClr val="323232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9359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2374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 2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Chart </a:t>
            </a:r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‹Nr.›</a:t>
            </a:fld>
            <a:endParaRPr lang="en-US" b="1" dirty="0">
              <a:solidFill>
                <a:srgbClr val="323232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7964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Presentationtitle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 to maximum 2 lines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04338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479790293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863862"/>
      </p:ext>
    </p:extLst>
  </p:cSld>
  <p:clrMapOvr>
    <a:masterClrMapping/>
  </p:clrMapOvr>
  <p:transition spd="slow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595112412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042063832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008954496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133054403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004194"/>
      </p:ext>
    </p:extLst>
  </p:cSld>
  <p:clrMapOvr>
    <a:masterClrMapping/>
  </p:clrMapOvr>
  <p:transition spd="slow">
    <p:wipe dir="u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2065376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556015025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8713819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390313141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195995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579504735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817834201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609523576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866504920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900234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892405"/>
      </p:ext>
    </p:extLst>
  </p:cSld>
  <p:clrMapOvr>
    <a:masterClrMapping/>
  </p:clrMapOvr>
  <p:transition spd="slow">
    <p:wipe dir="d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06899883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417860713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775149296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53964846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237412" cy="3563937"/>
          </a:xfr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323034"/>
      </p:ext>
    </p:extLst>
  </p:cSld>
  <p:clrMapOvr>
    <a:masterClrMapping/>
  </p:clrMapOvr>
  <p:transition spd="slow">
    <p:wipe dir="u"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1500135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09710338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3981991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953540933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139955050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285330506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40147565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3588701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56183515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Presentationtitle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 to maximum 2 lines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58512355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297495"/>
      </p:ext>
    </p:extLst>
  </p:cSld>
  <p:clrMapOvr>
    <a:masterClrMapping/>
  </p:clrMapOvr>
  <p:transition spd="slow">
    <p:wipe dir="d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651050417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926247943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108211904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42032841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107117"/>
      </p:ext>
    </p:extLst>
  </p:cSld>
  <p:clrMapOvr>
    <a:masterClrMapping/>
  </p:clrMapOvr>
  <p:transition spd="slow">
    <p:wipe dir="u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216357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929363408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641568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noProof="0"/>
              <a:t>Insert picture by </a:t>
            </a:r>
            <a:br>
              <a:rPr lang="de-DE" noProof="0"/>
            </a:br>
            <a:r>
              <a:rPr lang="de-DE" noProof="0"/>
              <a:t>clicking the icon</a:t>
            </a:r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Presentation title</a:t>
            </a:r>
            <a:br>
              <a:rPr lang="de-DE" noProof="0"/>
            </a:br>
            <a:r>
              <a:rPr lang="de-DE" noProof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Speaker</a:t>
            </a:r>
            <a:br>
              <a:rPr lang="de-DE" noProof="0"/>
            </a:br>
            <a:r>
              <a:rPr lang="de-DE" noProof="0"/>
              <a:t>Job Description</a:t>
            </a:r>
            <a:br>
              <a:rPr lang="de-DE" noProof="0"/>
            </a:br>
            <a:r>
              <a:rPr lang="de-DE" noProof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434938645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58770867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575256005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432395942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16524816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88243969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049552682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38777489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326025"/>
      </p:ext>
    </p:extLst>
  </p:cSld>
  <p:clrMapOvr>
    <a:masterClrMapping/>
  </p:clrMapOvr>
  <p:transition spd="slow">
    <p:wipe dir="d"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413430300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1863436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Maximal zwei Zeilen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4471810"/>
      </p:ext>
    </p:extLst>
  </p:cSld>
  <p:clrMapOvr>
    <a:masterClrMapping/>
  </p:clrMapOvr>
  <p:transition spd="slow">
    <p:wipe dir="d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327357208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974172716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663192"/>
      </p:ext>
    </p:extLst>
  </p:cSld>
  <p:clrMapOvr>
    <a:masterClrMapping/>
  </p:clrMapOvr>
  <p:transition spd="slow">
    <p:wipe dir="u"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1541999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603123291"/>
      </p:ext>
    </p:extLst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8538505"/>
      </p:ext>
    </p:extLst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61039495"/>
      </p:ext>
    </p:extLst>
  </p:cSld>
  <p:clrMapOvr>
    <a:masterClrMapping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913111415"/>
      </p:ext>
    </p:extLst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770438904"/>
      </p:ext>
    </p:extLst>
  </p:cSld>
  <p:clrMapOvr>
    <a:masterClrMapping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34974075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028967182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479796"/>
      </p:ext>
    </p:extLst>
  </p:cSld>
  <p:clrMapOvr>
    <a:masterClrMapping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41088852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135114"/>
      </p:ext>
    </p:extLst>
  </p:cSld>
  <p:clrMapOvr>
    <a:masterClrMapping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912973"/>
      </p:ext>
    </p:extLst>
  </p:cSld>
  <p:clrMapOvr>
    <a:masterClrMapping/>
  </p:clrMapOvr>
  <p:transition spd="slow">
    <p:wipe dir="d"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817484556"/>
      </p:ext>
    </p:extLst>
  </p:cSld>
  <p:clrMapOvr>
    <a:masterClrMapping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967374581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114229979"/>
      </p:ext>
    </p:extLst>
  </p:cSld>
  <p:clrMapOvr>
    <a:masterClrMapping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91449022"/>
      </p:ext>
    </p:extLst>
  </p:cSld>
  <p:clrMapOvr>
    <a:masterClrMapping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565686"/>
      </p:ext>
    </p:extLst>
  </p:cSld>
  <p:clrMapOvr>
    <a:masterClrMapping/>
  </p:clrMapOvr>
  <p:transition spd="slow">
    <p:wipe dir="u"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27328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706089966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679742631"/>
      </p:ext>
    </p:extLst>
  </p:cSld>
  <p:clrMapOvr>
    <a:masterClrMapping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4894920"/>
      </p:ext>
    </p:extLst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99230397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82509056"/>
      </p:ext>
    </p:extLst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275687730"/>
      </p:ext>
    </p:extLst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648476404"/>
      </p:ext>
    </p:extLst>
  </p:cSld>
  <p:clrMapOvr>
    <a:masterClrMapping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476664898"/>
      </p:ext>
    </p:extLst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370971405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05035024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97585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smtClean="0"/>
              <a:t>   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Presentationtitle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 to maximum</a:t>
            </a:r>
            <a:br>
              <a:rPr lang="en-US" dirty="0" smtClean="0"/>
            </a:br>
            <a:r>
              <a:rPr lang="en-US" dirty="0" smtClean="0"/>
              <a:t>2 lines</a:t>
            </a:r>
            <a:endParaRPr lang="en-US" dirty="0"/>
          </a:p>
        </p:txBody>
      </p: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641805951"/>
      </p:ext>
    </p:extLst>
  </p:cSld>
  <p:clrMapOvr>
    <a:masterClrMapping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306345471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39298578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083681305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29383135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76336"/>
      </p:ext>
    </p:extLst>
  </p:cSld>
  <p:clrMapOvr>
    <a:masterClrMapping/>
  </p:clrMapOvr>
  <p:transition spd="slow">
    <p:wipe dir="u"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2493938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103870326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xmlns="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xmlns="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93175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122288884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4890108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4010051"/>
      </p:ext>
    </p:extLst>
  </p:cSld>
  <p:clrMapOvr>
    <a:masterClrMapping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855322590"/>
      </p:ext>
    </p:extLst>
  </p:cSld>
  <p:clrMapOvr>
    <a:masterClrMapping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46954243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296286519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862187814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0622631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62411"/>
      </p:ext>
    </p:extLst>
  </p:cSld>
  <p:clrMapOvr>
    <a:masterClrMapping/>
  </p:clrMapOvr>
  <p:transition spd="slow">
    <p:wipe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898488"/>
      </p:ext>
    </p:extLst>
  </p:cSld>
  <p:clrMapOvr>
    <a:masterClrMapping/>
  </p:clrMapOvr>
  <p:transition spd="slow">
    <p:wipe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439398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06519695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075544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4056673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55109400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95338416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37099792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smtClean="0"/>
              <a:t>   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Presentationtitle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 to maximum 2 lines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</a:t>
            </a:r>
            <a:br>
              <a:rPr lang="en-US" dirty="0" smtClean="0"/>
            </a:br>
            <a:r>
              <a:rPr lang="en-US" dirty="0" smtClean="0"/>
              <a:t>Job Description</a:t>
            </a:r>
            <a:br>
              <a:rPr lang="en-US" dirty="0" smtClean="0"/>
            </a:br>
            <a:r>
              <a:rPr lang="en-US" dirty="0" smtClean="0"/>
              <a:t>Institute</a:t>
            </a:r>
            <a:endParaRPr lang="en-US" dirty="0"/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24780852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53407017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5755690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33588"/>
      </p:ext>
    </p:extLst>
  </p:cSld>
  <p:clrMapOvr>
    <a:masterClrMapping/>
  </p:clrMapOvr>
  <p:transition spd="slow">
    <p:wipe dir="d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323232"/>
                </a:solidFill>
              </a:rPr>
              <a:pPr/>
              <a:t>‹Nr.›</a:t>
            </a:fld>
            <a:endParaRPr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577688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28901638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9496520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23927529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98556652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068955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 _ Small Tex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smtClean="0"/>
              <a:t>   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Presentationtitle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 to maximum</a:t>
            </a:r>
            <a:br>
              <a:rPr lang="en-US" dirty="0" smtClean="0"/>
            </a:br>
            <a:r>
              <a:rPr lang="en-US" dirty="0" smtClean="0"/>
              <a:t>2 lines</a:t>
            </a:r>
            <a:endParaRPr lang="en-US" dirty="0"/>
          </a:p>
        </p:txBody>
      </p:sp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020272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62515636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86246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16434848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99322166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55873555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25797833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8786196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14507595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181818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58775" y="1239838"/>
            <a:ext cx="6877050" cy="3563938"/>
          </a:xfr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229811"/>
      </p:ext>
    </p:extLst>
  </p:cSld>
  <p:clrMapOvr>
    <a:masterClrMapping/>
  </p:clrMapOvr>
  <p:transition spd="slow">
    <p:wipe dir="d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323232"/>
                </a:solidFill>
              </a:rPr>
              <a:pPr/>
              <a:t>‹Nr.›</a:t>
            </a:fld>
            <a:endParaRPr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62029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19418629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35499246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50781243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155225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109622"/>
      </p:ext>
    </p:extLst>
  </p:cSld>
  <p:clrMapOvr>
    <a:masterClrMapping/>
  </p:clrMapOvr>
  <p:transition spd="slow">
    <p:wipe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424520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49961905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07716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/>
        <p:txBody>
          <a:bodyPr/>
          <a:lstStyle>
            <a:lvl5pPr>
              <a:buAutoNum type="arabicPeriod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4789172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25424632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69230156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366753602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81774905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79280223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842071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917388"/>
      </p:ext>
    </p:extLst>
  </p:cSld>
  <p:clrMapOvr>
    <a:masterClrMapping/>
  </p:clrMapOvr>
  <p:transition spd="slow">
    <p:wipe dir="d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323232"/>
                </a:solidFill>
              </a:rPr>
              <a:pPr/>
              <a:t>‹Nr.›</a:t>
            </a:fld>
            <a:endParaRPr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30901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36387967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290869477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33776702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048619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480489"/>
      </p:ext>
    </p:extLst>
  </p:cSld>
  <p:clrMapOvr>
    <a:masterClrMapping/>
  </p:clrMapOvr>
  <p:transition spd="slow">
    <p:wipe dir="u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1397281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35124819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7654029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0838810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186611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3812316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5" y="1239837"/>
            <a:ext cx="3349625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3886201" y="1239837"/>
            <a:ext cx="3349625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dirty="0" smtClean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89895790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720150290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722905254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747652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282821"/>
      </p:ext>
    </p:extLst>
  </p:cSld>
  <p:clrMapOvr>
    <a:masterClrMapping/>
  </p:clrMapOvr>
  <p:transition spd="slow">
    <p:wipe dir="d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323232"/>
                </a:solidFill>
              </a:rPr>
              <a:pPr/>
              <a:t>‹Nr.›</a:t>
            </a:fld>
            <a:endParaRPr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085500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006928778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958113147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486661639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3458964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278216"/>
      </p:ext>
    </p:extLst>
  </p:cSld>
  <p:clrMapOvr>
    <a:masterClrMapping/>
  </p:clrMapOvr>
  <p:transition spd="slow">
    <p:wipe dir="u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604115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695591927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=""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=""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110982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462680888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005821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72730672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31276889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041229592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5872146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13" Type="http://schemas.openxmlformats.org/officeDocument/2006/relationships/slideLayout" Target="../slideLayouts/slideLayout164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8.xml"/><Relationship Id="rId12" Type="http://schemas.openxmlformats.org/officeDocument/2006/relationships/slideLayout" Target="../slideLayouts/slideLayout163.xml"/><Relationship Id="rId17" Type="http://schemas.openxmlformats.org/officeDocument/2006/relationships/theme" Target="../theme/theme10.xml"/><Relationship Id="rId2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56.xml"/><Relationship Id="rId15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Relationship Id="rId14" Type="http://schemas.openxmlformats.org/officeDocument/2006/relationships/slideLayout" Target="../slideLayouts/slideLayout16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80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6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5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85.xml"/><Relationship Id="rId16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88.xml"/><Relationship Id="rId15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92.xml"/><Relationship Id="rId14" Type="http://schemas.openxmlformats.org/officeDocument/2006/relationships/slideLayout" Target="../slideLayouts/slideLayout197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7.xml"/><Relationship Id="rId13" Type="http://schemas.openxmlformats.org/officeDocument/2006/relationships/slideLayout" Target="../slideLayouts/slideLayout212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02.xml"/><Relationship Id="rId7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211.xml"/><Relationship Id="rId17" Type="http://schemas.openxmlformats.org/officeDocument/2006/relationships/theme" Target="../theme/theme13.xml"/><Relationship Id="rId2" Type="http://schemas.openxmlformats.org/officeDocument/2006/relationships/slideLayout" Target="../slideLayouts/slideLayout201.xml"/><Relationship Id="rId16" Type="http://schemas.openxmlformats.org/officeDocument/2006/relationships/slideLayout" Target="../slideLayouts/slideLayout215.xml"/><Relationship Id="rId1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3.xml"/><Relationship Id="rId9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2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8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416801" y="4155928"/>
            <a:ext cx="1547813" cy="467268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416801" y="3562453"/>
            <a:ext cx="1547813" cy="521465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416801" y="4623195"/>
            <a:ext cx="1547813" cy="180580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Chart </a:t>
            </a:r>
            <a:fld id="{91D913BA-B0D8-4B51-9328-DFAA0B370309}" type="slidenum">
              <a:rPr lang="en-US" b="1" smtClean="0"/>
              <a:pPr/>
              <a:t>‹Nr.›</a:t>
            </a:fld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7632340" y="203047"/>
            <a:ext cx="1368153" cy="781408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3" r:id="rId15"/>
    <p:sldLayoutId id="2147483665" r:id="rId16"/>
    <p:sldLayoutId id="2147483666" r:id="rId17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2 -</a:t>
            </a:r>
            <a:r>
              <a:rPr lang="en-US" sz="800" dirty="0">
                <a:solidFill>
                  <a:srgbClr val="B4B4B4"/>
                </a:solidFill>
              </a:rPr>
              <a:t> Inference &amp; Decision Making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/23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78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2 -</a:t>
            </a:r>
            <a:r>
              <a:rPr lang="en-US" sz="800" dirty="0">
                <a:solidFill>
                  <a:srgbClr val="B4B4B4"/>
                </a:solidFill>
              </a:rPr>
              <a:t> Inference &amp; Decision Making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/23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2 -</a:t>
            </a:r>
            <a:r>
              <a:rPr lang="en-US" sz="800" dirty="0">
                <a:solidFill>
                  <a:srgbClr val="B4B4B4"/>
                </a:solidFill>
              </a:rPr>
              <a:t> Inference &amp; Decision Making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/23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8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xmlns="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xmlns="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2 -</a:t>
            </a:r>
            <a:r>
              <a:rPr lang="en-US" sz="800" dirty="0">
                <a:solidFill>
                  <a:srgbClr val="B4B4B4"/>
                </a:solidFill>
              </a:rPr>
              <a:t> Inference &amp; Decision Making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xmlns="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/23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xmlns="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92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1 -</a:t>
            </a:r>
            <a:r>
              <a:rPr lang="en-US" sz="800" dirty="0">
                <a:solidFill>
                  <a:srgbClr val="B4B4B4"/>
                </a:solidFill>
              </a:rPr>
              <a:t> Probability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/37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0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1 -</a:t>
            </a:r>
            <a:r>
              <a:rPr lang="en-US" sz="800" dirty="0">
                <a:solidFill>
                  <a:srgbClr val="B4B4B4"/>
                </a:solidFill>
              </a:rPr>
              <a:t> Probability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/37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50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1 -</a:t>
            </a:r>
            <a:r>
              <a:rPr lang="en-US" sz="800" dirty="0">
                <a:solidFill>
                  <a:srgbClr val="B4B4B4"/>
                </a:solidFill>
              </a:rPr>
              <a:t> Probability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/37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5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1 -</a:t>
            </a:r>
            <a:r>
              <a:rPr lang="en-US" sz="800" dirty="0">
                <a:solidFill>
                  <a:srgbClr val="B4B4B4"/>
                </a:solidFill>
              </a:rPr>
              <a:t> Probability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/37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1 -</a:t>
            </a:r>
            <a:r>
              <a:rPr lang="en-US" sz="800" dirty="0">
                <a:solidFill>
                  <a:srgbClr val="B4B4B4"/>
                </a:solidFill>
              </a:rPr>
              <a:t> Probability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/37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78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de-DE" dirty="0" smtClean="0"/>
              <a:t>Write </a:t>
            </a:r>
            <a:r>
              <a:rPr lang="de-DE" dirty="0" err="1" smtClean="0"/>
              <a:t>your</a:t>
            </a:r>
            <a:r>
              <a:rPr lang="de-DE" dirty="0" smtClean="0"/>
              <a:t> title</a:t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maximum</a:t>
            </a:r>
            <a:r>
              <a:rPr lang="de-DE" dirty="0" smtClean="0"/>
              <a:t> 2 </a:t>
            </a:r>
            <a:r>
              <a:rPr lang="de-DE" dirty="0" err="1" smtClean="0"/>
              <a:t>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416801" y="4155928"/>
            <a:ext cx="1547813" cy="467268"/>
          </a:xfrm>
          <a:prstGeom prst="rect">
            <a:avLst/>
          </a:prstGeom>
        </p:spPr>
        <p:txBody>
          <a:bodyPr vert="horz" lIns="108000" tIns="0" rIns="0" bIns="0" rtlCol="0" anchor="t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416801" y="3562453"/>
            <a:ext cx="1547813" cy="521465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1">
                <a:solidFill>
                  <a:schemeClr val="tx1"/>
                </a:solidFill>
              </a:defRPr>
            </a:lvl1pPr>
          </a:lstStyle>
          <a:p>
            <a:r>
              <a:rPr lang="en-US" smtClean="0">
                <a:solidFill>
                  <a:srgbClr val="323232"/>
                </a:solidFill>
              </a:rPr>
              <a:t>Tutorial 2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416801" y="4623195"/>
            <a:ext cx="1547813" cy="180580"/>
          </a:xfrm>
          <a:prstGeom prst="rect">
            <a:avLst/>
          </a:prstGeom>
        </p:spPr>
        <p:txBody>
          <a:bodyPr vert="horz" lIns="108000" tIns="0" rIns="0" bIns="0" rtlCol="0" anchor="b"/>
          <a:lstStyle>
            <a:lvl1pPr algn="l">
              <a:defRPr sz="1050" b="0">
                <a:solidFill>
                  <a:schemeClr val="tx1"/>
                </a:solidFill>
              </a:defRPr>
            </a:lvl1pPr>
          </a:lstStyle>
          <a:p>
            <a:r>
              <a:rPr lang="en-US" dirty="0" smtClean="0">
                <a:solidFill>
                  <a:srgbClr val="323232"/>
                </a:solidFill>
              </a:rPr>
              <a:t>Chart </a:t>
            </a:r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‹Nr.›</a:t>
            </a:fld>
            <a:endParaRPr lang="en-US" b="1" dirty="0">
              <a:solidFill>
                <a:srgbClr val="323232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1" name="Group 11"/>
          <p:cNvGrpSpPr>
            <a:grpSpLocks noChangeAspect="1"/>
          </p:cNvGrpSpPr>
          <p:nvPr/>
        </p:nvGrpSpPr>
        <p:grpSpPr bwMode="gray">
          <a:xfrm>
            <a:off x="7632340" y="203047"/>
            <a:ext cx="1368153" cy="781408"/>
            <a:chOff x="2109" y="940"/>
            <a:chExt cx="991" cy="566"/>
          </a:xfrm>
        </p:grpSpPr>
        <p:sp>
          <p:nvSpPr>
            <p:cNvPr id="62" name="AutoShape 10"/>
            <p:cNvSpPr>
              <a:spLocks noChangeAspect="1" noChangeArrowheads="1" noTextEdit="1"/>
            </p:cNvSpPr>
            <p:nvPr/>
          </p:nvSpPr>
          <p:spPr bwMode="gray">
            <a:xfrm>
              <a:off x="2109" y="940"/>
              <a:ext cx="990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23232"/>
                </a:solidFill>
              </a:endParaRPr>
            </a:p>
          </p:txBody>
        </p:sp>
        <p:pic>
          <p:nvPicPr>
            <p:cNvPr id="63" name="Picture 12"/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35"/>
            <a:stretch/>
          </p:blipFill>
          <p:spPr bwMode="gray">
            <a:xfrm>
              <a:off x="2109" y="940"/>
              <a:ext cx="99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011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2 -</a:t>
            </a:r>
            <a:r>
              <a:rPr lang="en-US" sz="800" dirty="0">
                <a:solidFill>
                  <a:srgbClr val="B4B4B4"/>
                </a:solidFill>
              </a:rPr>
              <a:t> Inference &amp; Decision Making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/23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0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=""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323232"/>
                </a:solidFill>
              </a:rPr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=""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>
                <a:solidFill>
                  <a:srgbClr val="B4B4B4"/>
                </a:solidFill>
              </a:rPr>
              <a:t>Unit 2 -</a:t>
            </a:r>
            <a:r>
              <a:rPr lang="en-US" sz="800" dirty="0">
                <a:solidFill>
                  <a:srgbClr val="B4B4B4"/>
                </a:solidFill>
              </a:rPr>
              <a:t> Inference &amp; Decision Making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=""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smtClean="0">
                <a:solidFill>
                  <a:srgbClr val="323232"/>
                </a:solidFill>
              </a:rPr>
              <a:pPr/>
              <a:t>‹Nr.›</a:t>
            </a:fld>
            <a:r>
              <a:rPr lang="de-DE" sz="700" dirty="0">
                <a:solidFill>
                  <a:srgbClr val="323232"/>
                </a:solidFill>
              </a:rPr>
              <a:t>/23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=""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5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21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20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23.png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2.wmf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oleObject" Target="../embeddings/oleObject14.bin"/><Relationship Id="rId3" Type="http://schemas.openxmlformats.org/officeDocument/2006/relationships/image" Target="../media/image26.png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3.wmf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15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6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oleObject" Target="../embeddings/oleObject17.bin"/><Relationship Id="rId7" Type="http://schemas.openxmlformats.org/officeDocument/2006/relationships/image" Target="../media/image24.png"/><Relationship Id="rId12" Type="http://schemas.openxmlformats.org/officeDocument/2006/relationships/image" Target="../media/image1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18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9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35.png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28.wmf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23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28.bin"/><Relationship Id="rId3" Type="http://schemas.openxmlformats.org/officeDocument/2006/relationships/image" Target="../media/image38.png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3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29.wmf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31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46.png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34.wmf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31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46.png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3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36.wmf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34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50.png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38.wmf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38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44.bin"/><Relationship Id="rId3" Type="http://schemas.openxmlformats.org/officeDocument/2006/relationships/image" Target="../media/image47.png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40.wmf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41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55.png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51.png"/><Relationship Id="rId3" Type="http://schemas.openxmlformats.org/officeDocument/2006/relationships/image" Target="../media/image350.png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5" Type="http://schemas.openxmlformats.org/officeDocument/2006/relationships/image" Target="../media/image45.wmf"/><Relationship Id="rId10" Type="http://schemas.openxmlformats.org/officeDocument/2006/relationships/image" Target="../media/image43.wmf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49.bin"/><Relationship Id="rId14" Type="http://schemas.openxmlformats.org/officeDocument/2006/relationships/oleObject" Target="../embeddings/oleObject51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61.png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2.wmf"/><Relationship Id="rId11" Type="http://schemas.openxmlformats.org/officeDocument/2006/relationships/image" Target="../media/image53.png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52.wmf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54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53.png"/><Relationship Id="rId3" Type="http://schemas.openxmlformats.org/officeDocument/2006/relationships/image" Target="../media/image64.png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5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52.wmf"/><Relationship Id="rId4" Type="http://schemas.openxmlformats.org/officeDocument/2006/relationships/image" Target="../media/image100.png"/><Relationship Id="rId9" Type="http://schemas.openxmlformats.org/officeDocument/2006/relationships/oleObject" Target="../embeddings/oleObject57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62.png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5.wmf"/><Relationship Id="rId11" Type="http://schemas.openxmlformats.org/officeDocument/2006/relationships/image" Target="../media/image57.wmf"/><Relationship Id="rId5" Type="http://schemas.openxmlformats.org/officeDocument/2006/relationships/oleObject" Target="../embeddings/oleObject59.bin"/><Relationship Id="rId10" Type="http://schemas.openxmlformats.org/officeDocument/2006/relationships/oleObject" Target="../embeddings/oleObject61.bin"/><Relationship Id="rId4" Type="http://schemas.openxmlformats.org/officeDocument/2006/relationships/image" Target="../media/image100.png"/><Relationship Id="rId9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210.png"/><Relationship Id="rId2" Type="http://schemas.openxmlformats.org/officeDocument/2006/relationships/image" Target="NULL"/><Relationship Id="rId1" Type="http://schemas.openxmlformats.org/officeDocument/2006/relationships/slideLayout" Target="../slideLayouts/slideLayout190.xml"/><Relationship Id="rId6" Type="http://schemas.openxmlformats.org/officeDocument/2006/relationships/image" Target="NULL"/><Relationship Id="rId4" Type="http://schemas.openxmlformats.org/officeDocument/2006/relationships/image" Target="../media/image6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7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64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65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65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68.bin"/><Relationship Id="rId10" Type="http://schemas.openxmlformats.org/officeDocument/2006/relationships/image" Target="../media/image70.wmf"/><Relationship Id="rId4" Type="http://schemas.openxmlformats.org/officeDocument/2006/relationships/image" Target="../media/image65.wmf"/><Relationship Id="rId9" Type="http://schemas.openxmlformats.org/officeDocument/2006/relationships/oleObject" Target="../embeddings/oleObject70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71.bin"/><Relationship Id="rId7" Type="http://schemas.openxmlformats.org/officeDocument/2006/relationships/oleObject" Target="../embeddings/oleObject73.bin"/><Relationship Id="rId12" Type="http://schemas.openxmlformats.org/officeDocument/2006/relationships/image" Target="../media/image7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75.bin"/><Relationship Id="rId5" Type="http://schemas.openxmlformats.org/officeDocument/2006/relationships/oleObject" Target="../embeddings/oleObject72.bin"/><Relationship Id="rId10" Type="http://schemas.openxmlformats.org/officeDocument/2006/relationships/image" Target="../media/image72.wmf"/><Relationship Id="rId4" Type="http://schemas.openxmlformats.org/officeDocument/2006/relationships/image" Target="../media/image65.wmf"/><Relationship Id="rId9" Type="http://schemas.openxmlformats.org/officeDocument/2006/relationships/oleObject" Target="../embeddings/oleObject74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oleObject" Target="../embeddings/oleObject81.bin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7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74.wmf"/><Relationship Id="rId11" Type="http://schemas.openxmlformats.org/officeDocument/2006/relationships/oleObject" Target="../embeddings/oleObject80.bin"/><Relationship Id="rId5" Type="http://schemas.openxmlformats.org/officeDocument/2006/relationships/oleObject" Target="../embeddings/oleObject77.bin"/><Relationship Id="rId10" Type="http://schemas.openxmlformats.org/officeDocument/2006/relationships/image" Target="../media/image72.wmf"/><Relationship Id="rId4" Type="http://schemas.openxmlformats.org/officeDocument/2006/relationships/image" Target="../media/image65.wmf"/><Relationship Id="rId9" Type="http://schemas.openxmlformats.org/officeDocument/2006/relationships/oleObject" Target="../embeddings/oleObject79.bin"/><Relationship Id="rId14" Type="http://schemas.openxmlformats.org/officeDocument/2006/relationships/image" Target="../media/image76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oleObject" Target="../embeddings/oleObject82.bin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.svg"/><Relationship Id="rId5" Type="http://schemas.openxmlformats.org/officeDocument/2006/relationships/image" Target="../media/image79.png"/><Relationship Id="rId4" Type="http://schemas.openxmlformats.org/officeDocument/2006/relationships/image" Target="../media/image77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80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81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87.bin"/><Relationship Id="rId5" Type="http://schemas.openxmlformats.org/officeDocument/2006/relationships/image" Target="../media/image82.wmf"/><Relationship Id="rId4" Type="http://schemas.openxmlformats.org/officeDocument/2006/relationships/oleObject" Target="../embeddings/oleObject86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85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90.bin"/><Relationship Id="rId5" Type="http://schemas.openxmlformats.org/officeDocument/2006/relationships/image" Target="../media/image86.wmf"/><Relationship Id="rId4" Type="http://schemas.openxmlformats.org/officeDocument/2006/relationships/oleObject" Target="../embeddings/oleObject89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89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90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92.png"/><Relationship Id="rId4" Type="http://schemas.openxmlformats.org/officeDocument/2006/relationships/image" Target="../media/image91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93.wmf"/><Relationship Id="rId4" Type="http://schemas.openxmlformats.org/officeDocument/2006/relationships/oleObject" Target="../embeddings/oleObject94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8.bin"/><Relationship Id="rId3" Type="http://schemas.openxmlformats.org/officeDocument/2006/relationships/image" Target="../media/image92.png"/><Relationship Id="rId7" Type="http://schemas.openxmlformats.org/officeDocument/2006/relationships/image" Target="../media/image9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97.bin"/><Relationship Id="rId11" Type="http://schemas.openxmlformats.org/officeDocument/2006/relationships/image" Target="../media/image96.wmf"/><Relationship Id="rId5" Type="http://schemas.openxmlformats.org/officeDocument/2006/relationships/image" Target="../media/image93.wmf"/><Relationship Id="rId10" Type="http://schemas.openxmlformats.org/officeDocument/2006/relationships/oleObject" Target="../embeddings/oleObject99.bin"/><Relationship Id="rId4" Type="http://schemas.openxmlformats.org/officeDocument/2006/relationships/oleObject" Target="../embeddings/oleObject96.bin"/><Relationship Id="rId9" Type="http://schemas.openxmlformats.org/officeDocument/2006/relationships/image" Target="../media/image95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2.bin"/><Relationship Id="rId13" Type="http://schemas.openxmlformats.org/officeDocument/2006/relationships/image" Target="../media/image97.wmf"/><Relationship Id="rId3" Type="http://schemas.openxmlformats.org/officeDocument/2006/relationships/image" Target="../media/image92.png"/><Relationship Id="rId7" Type="http://schemas.openxmlformats.org/officeDocument/2006/relationships/image" Target="../media/image94.wmf"/><Relationship Id="rId12" Type="http://schemas.openxmlformats.org/officeDocument/2006/relationships/oleObject" Target="../embeddings/oleObject10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01.bin"/><Relationship Id="rId11" Type="http://schemas.openxmlformats.org/officeDocument/2006/relationships/image" Target="../media/image96.wmf"/><Relationship Id="rId5" Type="http://schemas.openxmlformats.org/officeDocument/2006/relationships/image" Target="../media/image93.wmf"/><Relationship Id="rId15" Type="http://schemas.openxmlformats.org/officeDocument/2006/relationships/image" Target="../media/image98.wmf"/><Relationship Id="rId10" Type="http://schemas.openxmlformats.org/officeDocument/2006/relationships/oleObject" Target="../embeddings/oleObject103.bin"/><Relationship Id="rId4" Type="http://schemas.openxmlformats.org/officeDocument/2006/relationships/oleObject" Target="../embeddings/oleObject100.bin"/><Relationship Id="rId9" Type="http://schemas.openxmlformats.org/officeDocument/2006/relationships/image" Target="../media/image95.wmf"/><Relationship Id="rId14" Type="http://schemas.openxmlformats.org/officeDocument/2006/relationships/oleObject" Target="../embeddings/oleObject105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ak Ridge Institute for Science and Education Logo">
            <a:extLst>
              <a:ext uri="{FF2B5EF4-FFF2-40B4-BE49-F238E27FC236}">
                <a16:creationId xmlns="" xmlns:a16="http://schemas.microsoft.com/office/drawing/2014/main" id="{8FDC0507-546E-9FC9-3CB2-AFC6E2B17D6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Probabilistic</a:t>
            </a:r>
            <a:r>
              <a:rPr lang="de-DE" dirty="0" smtClean="0"/>
              <a:t> </a:t>
            </a:r>
            <a:r>
              <a:rPr lang="de-DE" dirty="0" err="1" smtClean="0"/>
              <a:t>Machine</a:t>
            </a:r>
            <a:r>
              <a:rPr lang="de-DE" dirty="0" smtClean="0"/>
              <a:t> Learning</a:t>
            </a:r>
            <a:endParaRPr lang="de-DE" dirty="0"/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Ralf </a:t>
            </a:r>
            <a:r>
              <a:rPr lang="de-DE" dirty="0" smtClean="0"/>
              <a:t>Herbrich, Rainer Schlosser</a:t>
            </a:r>
            <a:endParaRPr lang="de-DE" dirty="0"/>
          </a:p>
          <a:p>
            <a:pPr algn="l"/>
            <a:r>
              <a:rPr lang="de-DE" dirty="0" smtClean="0"/>
              <a:t>  Tutorial 2 – </a:t>
            </a:r>
            <a:r>
              <a:rPr lang="de-DE" dirty="0" err="1" smtClean="0"/>
              <a:t>Recap</a:t>
            </a:r>
            <a:r>
              <a:rPr lang="de-DE" dirty="0" smtClean="0"/>
              <a:t> Unit 1 &amp;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104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x-none" b="1" dirty="0"/>
                  <a:t>Normal Distribution</a:t>
                </a:r>
                <a:r>
                  <a:rPr lang="x-none" dirty="0"/>
                  <a:t>. </a:t>
                </a:r>
                <a:r>
                  <a:rPr lang="x-none" i="1" dirty="0"/>
                  <a:t>A </a:t>
                </a:r>
                <a:r>
                  <a:rPr lang="en-GB" i="1" dirty="0"/>
                  <a:t>continuous</a:t>
                </a:r>
                <a:r>
                  <a:rPr lang="x-none" i="1" dirty="0"/>
                  <a:t>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x-none" i="1" dirty="0"/>
                  <a:t> is said to have a standard normal distribution </a:t>
                </a:r>
                <a:r>
                  <a:rPr lang="en-US" i="1" dirty="0"/>
                  <a:t>if the density is given by</a:t>
                </a:r>
                <a:endParaRPr lang="x-non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x-none" i="1" dirty="0"/>
              </a:p>
              <a:p>
                <a:r>
                  <a:rPr lang="x-none" b="1" dirty="0"/>
                  <a:t>Properties</a:t>
                </a:r>
                <a:r>
                  <a:rPr lang="x-non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i="1" dirty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x-none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x-none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x-none" b="1" dirty="0"/>
              </a:p>
              <a:p>
                <a:r>
                  <a:rPr lang="x-none" b="1" dirty="0"/>
                  <a:t>Importance</a:t>
                </a:r>
                <a:r>
                  <a:rPr lang="x-none" dirty="0"/>
                  <a:t>. The Normal distribution plays a fundamental role in ML!</a:t>
                </a:r>
                <a:endParaRPr lang="x-none" b="1" dirty="0"/>
              </a:p>
              <a:p>
                <a:pPr lvl="1"/>
                <a:r>
                  <a:rPr lang="x-none" b="1" dirty="0"/>
                  <a:t>Data Modelling</a:t>
                </a:r>
                <a:r>
                  <a:rPr lang="x-none" dirty="0"/>
                  <a:t>: The limit distribution for the sum of a large number of indepedent and identically distributed random variables.</a:t>
                </a:r>
              </a:p>
              <a:p>
                <a:pPr lvl="1"/>
                <a:r>
                  <a:rPr lang="x-none" b="1" dirty="0"/>
                  <a:t>Machine Learning</a:t>
                </a:r>
                <a:r>
                  <a:rPr lang="x-none" dirty="0"/>
                  <a:t>: The most common belief distribution for the parameters of prediction functions!</a:t>
                </a:r>
              </a:p>
              <a:p>
                <a:pPr lvl="1"/>
                <a:r>
                  <a:rPr lang="x-none" b="1" dirty="0"/>
                  <a:t>Information Theory</a:t>
                </a:r>
                <a:r>
                  <a:rPr lang="x-none" dirty="0"/>
                  <a:t>: The distribution function with the most uncertainty (“entropy”) when fixing mean and variance of the random variable.</a:t>
                </a:r>
                <a:endParaRPr lang="x-non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Recap</a:t>
            </a:r>
            <a:r>
              <a:rPr lang="de-DE" dirty="0" smtClean="0"/>
              <a:t>: </a:t>
            </a:r>
            <a:r>
              <a:rPr lang="x-none" smtClean="0"/>
              <a:t>Probability </a:t>
            </a:r>
            <a:r>
              <a:rPr lang="x-none" dirty="0"/>
              <a:t>Distributions: Normal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Carl Friedrich Gauss</a:t>
            </a:r>
            <a:br>
              <a:rPr lang="en-GB" sz="800" b="1" dirty="0">
                <a:solidFill>
                  <a:srgbClr val="333539"/>
                </a:solidFill>
              </a:rPr>
            </a:br>
            <a:r>
              <a:rPr lang="en-GB" sz="800" b="1" dirty="0">
                <a:solidFill>
                  <a:srgbClr val="333539"/>
                </a:solidFill>
              </a:rPr>
              <a:t>(1777 - 1855)</a:t>
            </a:r>
          </a:p>
        </p:txBody>
      </p:sp>
      <p:pic>
        <p:nvPicPr>
          <p:cNvPr id="3074" name="Picture 2" descr="Credit: Getty Images/Hulton Archive">
            <a:extLst>
              <a:ext uri="{FF2B5EF4-FFF2-40B4-BE49-F238E27FC236}">
                <a16:creationId xmlns="" xmlns:a16="http://schemas.microsoft.com/office/drawing/2014/main" id="{5386261C-5A16-A5F3-8EDB-00002D7B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672" y="1164973"/>
            <a:ext cx="767035" cy="92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29">
            <a:extLst>
              <a:ext uri="{FF2B5EF4-FFF2-40B4-BE49-F238E27FC236}">
                <a16:creationId xmlns="" xmlns:a16="http://schemas.microsoft.com/office/drawing/2014/main" id="{29D89210-5237-4320-1884-659802C8B64D}"/>
              </a:ext>
            </a:extLst>
          </p:cNvPr>
          <p:cNvGrpSpPr/>
          <p:nvPr/>
        </p:nvGrpSpPr>
        <p:grpSpPr>
          <a:xfrm>
            <a:off x="7443494" y="2548311"/>
            <a:ext cx="1383422" cy="896553"/>
            <a:chOff x="7443494" y="2548311"/>
            <a:chExt cx="1383422" cy="896553"/>
          </a:xfrm>
        </p:grpSpPr>
        <p:sp>
          <p:nvSpPr>
            <p:cNvPr id="11" name="Freeform 10">
              <a:extLst>
                <a:ext uri="{FF2B5EF4-FFF2-40B4-BE49-F238E27FC236}">
                  <a16:creationId xmlns="" xmlns:a16="http://schemas.microsoft.com/office/drawing/2014/main" id="{7B982CF1-98C6-8F4F-0206-C10D281CA79D}"/>
                </a:ext>
              </a:extLst>
            </p:cNvPr>
            <p:cNvSpPr/>
            <p:nvPr/>
          </p:nvSpPr>
          <p:spPr>
            <a:xfrm>
              <a:off x="764532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5CDD811B-325E-D2A8-40D4-EB94772167A1}"/>
                </a:ext>
              </a:extLst>
            </p:cNvPr>
            <p:cNvSpPr/>
            <p:nvPr/>
          </p:nvSpPr>
          <p:spPr>
            <a:xfrm>
              <a:off x="783651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AEA405C8-6FD9-CA8C-A0F3-853C528A6194}"/>
                </a:ext>
              </a:extLst>
            </p:cNvPr>
            <p:cNvSpPr/>
            <p:nvPr/>
          </p:nvSpPr>
          <p:spPr>
            <a:xfrm>
              <a:off x="8027713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F56C30DD-BF14-3C81-BAEE-A950476BE456}"/>
                </a:ext>
              </a:extLst>
            </p:cNvPr>
            <p:cNvSpPr/>
            <p:nvPr/>
          </p:nvSpPr>
          <p:spPr>
            <a:xfrm>
              <a:off x="8218907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FADAAC37-5536-15E1-28E6-97ED7C9103FE}"/>
                </a:ext>
              </a:extLst>
            </p:cNvPr>
            <p:cNvSpPr/>
            <p:nvPr/>
          </p:nvSpPr>
          <p:spPr>
            <a:xfrm>
              <a:off x="841010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="" xmlns:a16="http://schemas.microsoft.com/office/drawing/2014/main" id="{CCFA16BB-13DE-C7AB-AC9B-B935DB09530C}"/>
                </a:ext>
              </a:extLst>
            </p:cNvPr>
            <p:cNvSpPr/>
            <p:nvPr/>
          </p:nvSpPr>
          <p:spPr>
            <a:xfrm>
              <a:off x="860130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7FDDCED1-3150-AA40-1965-C6C208468782}"/>
                </a:ext>
              </a:extLst>
            </p:cNvPr>
            <p:cNvSpPr/>
            <p:nvPr/>
          </p:nvSpPr>
          <p:spPr>
            <a:xfrm>
              <a:off x="8792499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="" xmlns:a16="http://schemas.microsoft.com/office/drawing/2014/main" id="{F8451936-C84F-257D-DB3C-0D60FC245907}"/>
                </a:ext>
              </a:extLst>
            </p:cNvPr>
            <p:cNvSpPr/>
            <p:nvPr/>
          </p:nvSpPr>
          <p:spPr>
            <a:xfrm>
              <a:off x="7610904" y="333281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="" xmlns:a16="http://schemas.microsoft.com/office/drawing/2014/main" id="{454568A6-65B8-0C76-A5D3-689F6AC7AF1C}"/>
                </a:ext>
              </a:extLst>
            </p:cNvPr>
            <p:cNvSpPr/>
            <p:nvPr/>
          </p:nvSpPr>
          <p:spPr>
            <a:xfrm>
              <a:off x="764532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="" xmlns:a16="http://schemas.microsoft.com/office/drawing/2014/main" id="{3864B582-0E3B-0654-B89E-012609A10A35}"/>
                </a:ext>
              </a:extLst>
            </p:cNvPr>
            <p:cNvSpPr/>
            <p:nvPr/>
          </p:nvSpPr>
          <p:spPr>
            <a:xfrm>
              <a:off x="783651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1B9D8ADF-0D63-978F-17ED-6CC244644026}"/>
                </a:ext>
              </a:extLst>
            </p:cNvPr>
            <p:cNvSpPr/>
            <p:nvPr/>
          </p:nvSpPr>
          <p:spPr>
            <a:xfrm>
              <a:off x="8027713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E9A028CD-87D1-F35E-1164-A6A800AA5A06}"/>
                </a:ext>
              </a:extLst>
            </p:cNvPr>
            <p:cNvSpPr/>
            <p:nvPr/>
          </p:nvSpPr>
          <p:spPr>
            <a:xfrm>
              <a:off x="8218907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2444E113-FA61-D43D-C91A-50D93BB1208E}"/>
                </a:ext>
              </a:extLst>
            </p:cNvPr>
            <p:cNvSpPr/>
            <p:nvPr/>
          </p:nvSpPr>
          <p:spPr>
            <a:xfrm>
              <a:off x="841010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="" xmlns:a16="http://schemas.microsoft.com/office/drawing/2014/main" id="{1C4B390E-FF0C-6E80-E670-E7E16AB53660}"/>
                </a:ext>
              </a:extLst>
            </p:cNvPr>
            <p:cNvSpPr/>
            <p:nvPr/>
          </p:nvSpPr>
          <p:spPr>
            <a:xfrm>
              <a:off x="860130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="" xmlns:a16="http://schemas.microsoft.com/office/drawing/2014/main" id="{C77DFAB4-F4AC-3AA0-0640-3501234F358D}"/>
                </a:ext>
              </a:extLst>
            </p:cNvPr>
            <p:cNvSpPr/>
            <p:nvPr/>
          </p:nvSpPr>
          <p:spPr>
            <a:xfrm>
              <a:off x="8792499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="" xmlns:a16="http://schemas.microsoft.com/office/drawing/2014/main" id="{C78E4FAF-3581-E0D5-B3F6-45997C11C059}"/>
                </a:ext>
              </a:extLst>
            </p:cNvPr>
            <p:cNvSpPr/>
            <p:nvPr/>
          </p:nvSpPr>
          <p:spPr>
            <a:xfrm>
              <a:off x="7613765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="" xmlns:a16="http://schemas.microsoft.com/office/drawing/2014/main" id="{1B851549-DB3D-EBF4-3983-CF4F4D1B64F8}"/>
                </a:ext>
              </a:extLst>
            </p:cNvPr>
            <p:cNvSpPr/>
            <p:nvPr/>
          </p:nvSpPr>
          <p:spPr>
            <a:xfrm>
              <a:off x="7653358" y="3352442"/>
              <a:ext cx="23516" cy="37051"/>
            </a:xfrm>
            <a:custGeom>
              <a:avLst/>
              <a:gdLst>
                <a:gd name="connsiteX0" fmla="*/ 16148 w 23516"/>
                <a:gd name="connsiteY0" fmla="*/ 17103 h 37051"/>
                <a:gd name="connsiteX1" fmla="*/ 21555 w 23516"/>
                <a:gd name="connsiteY1" fmla="*/ 20191 h 37051"/>
                <a:gd name="connsiteX2" fmla="*/ 23516 w 23516"/>
                <a:gd name="connsiteY2" fmla="*/ 25979 h 37051"/>
                <a:gd name="connsiteX3" fmla="*/ 19880 w 23516"/>
                <a:gd name="connsiteY3" fmla="*/ 34158 h 37051"/>
                <a:gd name="connsiteX4" fmla="*/ 9545 w 23516"/>
                <a:gd name="connsiteY4" fmla="*/ 37052 h 37051"/>
                <a:gd name="connsiteX5" fmla="*/ 4904 w 23516"/>
                <a:gd name="connsiteY5" fmla="*/ 36597 h 37051"/>
                <a:gd name="connsiteX6" fmla="*/ 0 w 23516"/>
                <a:gd name="connsiteY6" fmla="*/ 35286 h 37051"/>
                <a:gd name="connsiteX7" fmla="*/ 0 w 23516"/>
                <a:gd name="connsiteY7" fmla="*/ 30620 h 37051"/>
                <a:gd name="connsiteX8" fmla="*/ 4402 w 23516"/>
                <a:gd name="connsiteY8" fmla="*/ 32392 h 37051"/>
                <a:gd name="connsiteX9" fmla="*/ 9402 w 23516"/>
                <a:gd name="connsiteY9" fmla="*/ 32989 h 37051"/>
                <a:gd name="connsiteX10" fmla="*/ 16315 w 23516"/>
                <a:gd name="connsiteY10" fmla="*/ 31193 h 37051"/>
                <a:gd name="connsiteX11" fmla="*/ 18708 w 23516"/>
                <a:gd name="connsiteY11" fmla="*/ 25979 h 37051"/>
                <a:gd name="connsiteX12" fmla="*/ 16483 w 23516"/>
                <a:gd name="connsiteY12" fmla="*/ 21048 h 37051"/>
                <a:gd name="connsiteX13" fmla="*/ 10335 w 23516"/>
                <a:gd name="connsiteY13" fmla="*/ 19258 h 37051"/>
                <a:gd name="connsiteX14" fmla="*/ 6172 w 23516"/>
                <a:gd name="connsiteY14" fmla="*/ 19258 h 37051"/>
                <a:gd name="connsiteX15" fmla="*/ 6172 w 23516"/>
                <a:gd name="connsiteY15" fmla="*/ 15284 h 37051"/>
                <a:gd name="connsiteX16" fmla="*/ 10526 w 23516"/>
                <a:gd name="connsiteY16" fmla="*/ 15284 h 37051"/>
                <a:gd name="connsiteX17" fmla="*/ 15981 w 23516"/>
                <a:gd name="connsiteY17" fmla="*/ 13872 h 37051"/>
                <a:gd name="connsiteX18" fmla="*/ 17870 w 23516"/>
                <a:gd name="connsiteY18" fmla="*/ 9756 h 37051"/>
                <a:gd name="connsiteX19" fmla="*/ 15908 w 23516"/>
                <a:gd name="connsiteY19" fmla="*/ 5545 h 37051"/>
                <a:gd name="connsiteX20" fmla="*/ 10335 w 23516"/>
                <a:gd name="connsiteY20" fmla="*/ 4063 h 37051"/>
                <a:gd name="connsiteX21" fmla="*/ 6076 w 23516"/>
                <a:gd name="connsiteY21" fmla="*/ 4494 h 37051"/>
                <a:gd name="connsiteX22" fmla="*/ 1077 w 23516"/>
                <a:gd name="connsiteY22" fmla="*/ 5835 h 37051"/>
                <a:gd name="connsiteX23" fmla="*/ 1077 w 23516"/>
                <a:gd name="connsiteY23" fmla="*/ 1530 h 37051"/>
                <a:gd name="connsiteX24" fmla="*/ 6220 w 23516"/>
                <a:gd name="connsiteY24" fmla="*/ 378 h 37051"/>
                <a:gd name="connsiteX25" fmla="*/ 10765 w 23516"/>
                <a:gd name="connsiteY25" fmla="*/ 0 h 37051"/>
                <a:gd name="connsiteX26" fmla="*/ 19473 w 23516"/>
                <a:gd name="connsiteY26" fmla="*/ 2510 h 37051"/>
                <a:gd name="connsiteX27" fmla="*/ 22679 w 23516"/>
                <a:gd name="connsiteY27" fmla="*/ 9254 h 37051"/>
                <a:gd name="connsiteX28" fmla="*/ 20980 w 23516"/>
                <a:gd name="connsiteY28" fmla="*/ 14280 h 37051"/>
                <a:gd name="connsiteX29" fmla="*/ 16148 w 23516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1">
                  <a:moveTo>
                    <a:pt x="16148" y="17103"/>
                  </a:moveTo>
                  <a:cubicBezTo>
                    <a:pt x="18460" y="17599"/>
                    <a:pt x="20263" y="18626"/>
                    <a:pt x="21555" y="20191"/>
                  </a:cubicBezTo>
                  <a:cubicBezTo>
                    <a:pt x="22862" y="21756"/>
                    <a:pt x="23516" y="23681"/>
                    <a:pt x="23516" y="25979"/>
                  </a:cubicBezTo>
                  <a:cubicBezTo>
                    <a:pt x="23516" y="29504"/>
                    <a:pt x="22304" y="32227"/>
                    <a:pt x="19880" y="34158"/>
                  </a:cubicBezTo>
                  <a:cubicBezTo>
                    <a:pt x="17456" y="36089"/>
                    <a:pt x="14011" y="37052"/>
                    <a:pt x="9545" y="37052"/>
                  </a:cubicBezTo>
                  <a:cubicBezTo>
                    <a:pt x="8046" y="37052"/>
                    <a:pt x="6499" y="36898"/>
                    <a:pt x="4904" y="36597"/>
                  </a:cubicBezTo>
                  <a:cubicBezTo>
                    <a:pt x="3325" y="36313"/>
                    <a:pt x="1691" y="35876"/>
                    <a:pt x="0" y="35286"/>
                  </a:cubicBezTo>
                  <a:lnTo>
                    <a:pt x="0" y="30620"/>
                  </a:lnTo>
                  <a:cubicBezTo>
                    <a:pt x="1340" y="31400"/>
                    <a:pt x="2807" y="31991"/>
                    <a:pt x="4402" y="32392"/>
                  </a:cubicBezTo>
                  <a:cubicBezTo>
                    <a:pt x="5997" y="32788"/>
                    <a:pt x="7663" y="32989"/>
                    <a:pt x="9402" y="32989"/>
                  </a:cubicBezTo>
                  <a:cubicBezTo>
                    <a:pt x="12432" y="32989"/>
                    <a:pt x="14737" y="32392"/>
                    <a:pt x="16315" y="31193"/>
                  </a:cubicBezTo>
                  <a:cubicBezTo>
                    <a:pt x="17910" y="29994"/>
                    <a:pt x="18708" y="28258"/>
                    <a:pt x="18708" y="25979"/>
                  </a:cubicBezTo>
                  <a:cubicBezTo>
                    <a:pt x="18708" y="23870"/>
                    <a:pt x="17966" y="22229"/>
                    <a:pt x="16483" y="21048"/>
                  </a:cubicBezTo>
                  <a:cubicBezTo>
                    <a:pt x="15016" y="19855"/>
                    <a:pt x="12966" y="19258"/>
                    <a:pt x="10335" y="19258"/>
                  </a:cubicBezTo>
                  <a:lnTo>
                    <a:pt x="6172" y="19258"/>
                  </a:lnTo>
                  <a:lnTo>
                    <a:pt x="6172" y="15284"/>
                  </a:lnTo>
                  <a:lnTo>
                    <a:pt x="10526" y="15284"/>
                  </a:lnTo>
                  <a:cubicBezTo>
                    <a:pt x="12903" y="15284"/>
                    <a:pt x="14721" y="14811"/>
                    <a:pt x="15981" y="13872"/>
                  </a:cubicBezTo>
                  <a:cubicBezTo>
                    <a:pt x="17240" y="12916"/>
                    <a:pt x="17870" y="11545"/>
                    <a:pt x="17870" y="9756"/>
                  </a:cubicBezTo>
                  <a:cubicBezTo>
                    <a:pt x="17870" y="7925"/>
                    <a:pt x="17217" y="6520"/>
                    <a:pt x="15908" y="5545"/>
                  </a:cubicBezTo>
                  <a:cubicBezTo>
                    <a:pt x="14617" y="4559"/>
                    <a:pt x="12759" y="4063"/>
                    <a:pt x="10335" y="4063"/>
                  </a:cubicBezTo>
                  <a:cubicBezTo>
                    <a:pt x="9011" y="4063"/>
                    <a:pt x="7592" y="4205"/>
                    <a:pt x="6076" y="4494"/>
                  </a:cubicBezTo>
                  <a:cubicBezTo>
                    <a:pt x="4561" y="4784"/>
                    <a:pt x="2895" y="5226"/>
                    <a:pt x="1077" y="5835"/>
                  </a:cubicBezTo>
                  <a:lnTo>
                    <a:pt x="1077" y="1530"/>
                  </a:lnTo>
                  <a:cubicBezTo>
                    <a:pt x="2910" y="1016"/>
                    <a:pt x="4625" y="632"/>
                    <a:pt x="6220" y="378"/>
                  </a:cubicBezTo>
                  <a:cubicBezTo>
                    <a:pt x="7831" y="124"/>
                    <a:pt x="9346" y="0"/>
                    <a:pt x="10765" y="0"/>
                  </a:cubicBezTo>
                  <a:cubicBezTo>
                    <a:pt x="14433" y="0"/>
                    <a:pt x="17336" y="839"/>
                    <a:pt x="19473" y="2510"/>
                  </a:cubicBezTo>
                  <a:cubicBezTo>
                    <a:pt x="21610" y="4169"/>
                    <a:pt x="22679" y="6413"/>
                    <a:pt x="22679" y="9254"/>
                  </a:cubicBezTo>
                  <a:cubicBezTo>
                    <a:pt x="22679" y="11232"/>
                    <a:pt x="22112" y="12910"/>
                    <a:pt x="20980" y="14280"/>
                  </a:cubicBezTo>
                  <a:cubicBezTo>
                    <a:pt x="19848" y="15632"/>
                    <a:pt x="18237" y="16577"/>
                    <a:pt x="16148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="" xmlns:a16="http://schemas.microsoft.com/office/drawing/2014/main" id="{92386ECA-DA83-EFED-75F1-1953CAD1E51B}"/>
                </a:ext>
              </a:extLst>
            </p:cNvPr>
            <p:cNvSpPr/>
            <p:nvPr/>
          </p:nvSpPr>
          <p:spPr>
            <a:xfrm>
              <a:off x="7805452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="" xmlns:a16="http://schemas.microsoft.com/office/drawing/2014/main" id="{5ADE6348-3EC1-3F90-5242-45180068351E}"/>
                </a:ext>
              </a:extLst>
            </p:cNvPr>
            <p:cNvSpPr/>
            <p:nvPr/>
          </p:nvSpPr>
          <p:spPr>
            <a:xfrm>
              <a:off x="7844901" y="3352442"/>
              <a:ext cx="22678" cy="36360"/>
            </a:xfrm>
            <a:custGeom>
              <a:avLst/>
              <a:gdLst>
                <a:gd name="connsiteX0" fmla="*/ 5813 w 22678"/>
                <a:gd name="connsiteY0" fmla="*/ 32292 h 36360"/>
                <a:gd name="connsiteX1" fmla="*/ 22679 w 22678"/>
                <a:gd name="connsiteY1" fmla="*/ 32292 h 36360"/>
                <a:gd name="connsiteX2" fmla="*/ 22679 w 22678"/>
                <a:gd name="connsiteY2" fmla="*/ 36361 h 36360"/>
                <a:gd name="connsiteX3" fmla="*/ 0 w 22678"/>
                <a:gd name="connsiteY3" fmla="*/ 36361 h 36360"/>
                <a:gd name="connsiteX4" fmla="*/ 0 w 22678"/>
                <a:gd name="connsiteY4" fmla="*/ 32292 h 36360"/>
                <a:gd name="connsiteX5" fmla="*/ 7488 w 22678"/>
                <a:gd name="connsiteY5" fmla="*/ 24662 h 36360"/>
                <a:gd name="connsiteX6" fmla="*/ 13468 w 22678"/>
                <a:gd name="connsiteY6" fmla="*/ 18467 h 36360"/>
                <a:gd name="connsiteX7" fmla="*/ 16698 w 22678"/>
                <a:gd name="connsiteY7" fmla="*/ 14067 h 36360"/>
                <a:gd name="connsiteX8" fmla="*/ 17631 w 22678"/>
                <a:gd name="connsiteY8" fmla="*/ 10500 h 36360"/>
                <a:gd name="connsiteX9" fmla="*/ 15621 w 22678"/>
                <a:gd name="connsiteY9" fmla="*/ 5858 h 36360"/>
                <a:gd name="connsiteX10" fmla="*/ 10430 w 22678"/>
                <a:gd name="connsiteY10" fmla="*/ 4063 h 36360"/>
                <a:gd name="connsiteX11" fmla="*/ 5622 w 22678"/>
                <a:gd name="connsiteY11" fmla="*/ 4854 h 36360"/>
                <a:gd name="connsiteX12" fmla="*/ 239 w 22678"/>
                <a:gd name="connsiteY12" fmla="*/ 7246 h 36360"/>
                <a:gd name="connsiteX13" fmla="*/ 239 w 22678"/>
                <a:gd name="connsiteY13" fmla="*/ 2368 h 36360"/>
                <a:gd name="connsiteX14" fmla="*/ 5694 w 22678"/>
                <a:gd name="connsiteY14" fmla="*/ 596 h 36360"/>
                <a:gd name="connsiteX15" fmla="*/ 10335 w 22678"/>
                <a:gd name="connsiteY15" fmla="*/ 0 h 36360"/>
                <a:gd name="connsiteX16" fmla="*/ 19186 w 22678"/>
                <a:gd name="connsiteY16" fmla="*/ 2776 h 36360"/>
                <a:gd name="connsiteX17" fmla="*/ 22487 w 22678"/>
                <a:gd name="connsiteY17" fmla="*/ 10187 h 36360"/>
                <a:gd name="connsiteX18" fmla="*/ 21650 w 22678"/>
                <a:gd name="connsiteY18" fmla="*/ 14374 h 36360"/>
                <a:gd name="connsiteX19" fmla="*/ 18660 w 22678"/>
                <a:gd name="connsiteY19" fmla="*/ 19016 h 36360"/>
                <a:gd name="connsiteX20" fmla="*/ 14856 w 22678"/>
                <a:gd name="connsiteY20" fmla="*/ 23038 h 36360"/>
                <a:gd name="connsiteX21" fmla="*/ 5813 w 22678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8" h="36360">
                  <a:moveTo>
                    <a:pt x="5813" y="32292"/>
                  </a:moveTo>
                  <a:lnTo>
                    <a:pt x="22679" y="32292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4" y="30396"/>
                    <a:pt x="4330" y="27851"/>
                    <a:pt x="7488" y="24662"/>
                  </a:cubicBezTo>
                  <a:cubicBezTo>
                    <a:pt x="10661" y="21455"/>
                    <a:pt x="12655" y="19394"/>
                    <a:pt x="13468" y="18467"/>
                  </a:cubicBezTo>
                  <a:cubicBezTo>
                    <a:pt x="15016" y="16725"/>
                    <a:pt x="16092" y="15260"/>
                    <a:pt x="16698" y="14067"/>
                  </a:cubicBezTo>
                  <a:cubicBezTo>
                    <a:pt x="17320" y="12856"/>
                    <a:pt x="17631" y="11664"/>
                    <a:pt x="17631" y="10500"/>
                  </a:cubicBezTo>
                  <a:cubicBezTo>
                    <a:pt x="17631" y="8604"/>
                    <a:pt x="16961" y="7057"/>
                    <a:pt x="15621" y="5858"/>
                  </a:cubicBezTo>
                  <a:cubicBezTo>
                    <a:pt x="14298" y="4660"/>
                    <a:pt x="12568" y="4063"/>
                    <a:pt x="10430" y="4063"/>
                  </a:cubicBezTo>
                  <a:cubicBezTo>
                    <a:pt x="8915" y="4063"/>
                    <a:pt x="7312" y="4329"/>
                    <a:pt x="5622" y="4854"/>
                  </a:cubicBezTo>
                  <a:cubicBezTo>
                    <a:pt x="3947" y="5380"/>
                    <a:pt x="2153" y="6177"/>
                    <a:pt x="239" y="7246"/>
                  </a:cubicBezTo>
                  <a:lnTo>
                    <a:pt x="239" y="2368"/>
                  </a:lnTo>
                  <a:cubicBezTo>
                    <a:pt x="2185" y="1583"/>
                    <a:pt x="4003" y="992"/>
                    <a:pt x="5694" y="596"/>
                  </a:cubicBezTo>
                  <a:cubicBezTo>
                    <a:pt x="7384" y="201"/>
                    <a:pt x="8931" y="0"/>
                    <a:pt x="10335" y="0"/>
                  </a:cubicBezTo>
                  <a:cubicBezTo>
                    <a:pt x="14035" y="0"/>
                    <a:pt x="16985" y="927"/>
                    <a:pt x="19186" y="2776"/>
                  </a:cubicBezTo>
                  <a:cubicBezTo>
                    <a:pt x="21387" y="4624"/>
                    <a:pt x="22487" y="7093"/>
                    <a:pt x="22487" y="10187"/>
                  </a:cubicBezTo>
                  <a:cubicBezTo>
                    <a:pt x="22487" y="11658"/>
                    <a:pt x="22208" y="13051"/>
                    <a:pt x="21650" y="14374"/>
                  </a:cubicBezTo>
                  <a:cubicBezTo>
                    <a:pt x="21108" y="15679"/>
                    <a:pt x="20111" y="17227"/>
                    <a:pt x="18660" y="19016"/>
                  </a:cubicBezTo>
                  <a:cubicBezTo>
                    <a:pt x="18261" y="19483"/>
                    <a:pt x="16993" y="20823"/>
                    <a:pt x="14856" y="23038"/>
                  </a:cubicBezTo>
                  <a:cubicBezTo>
                    <a:pt x="12719" y="25240"/>
                    <a:pt x="9705" y="28323"/>
                    <a:pt x="5813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="" xmlns:a16="http://schemas.microsoft.com/office/drawing/2014/main" id="{46836FE3-3A7B-B9BD-815D-0649FB282B0E}"/>
                </a:ext>
              </a:extLst>
            </p:cNvPr>
            <p:cNvSpPr/>
            <p:nvPr/>
          </p:nvSpPr>
          <p:spPr>
            <a:xfrm>
              <a:off x="7996457" y="3371411"/>
              <a:ext cx="30668" cy="4068"/>
            </a:xfrm>
            <a:custGeom>
              <a:avLst/>
              <a:gdLst>
                <a:gd name="connsiteX0" fmla="*/ 0 w 30668"/>
                <a:gd name="connsiteY0" fmla="*/ 0 h 4068"/>
                <a:gd name="connsiteX1" fmla="*/ 30669 w 30668"/>
                <a:gd name="connsiteY1" fmla="*/ 0 h 4068"/>
                <a:gd name="connsiteX2" fmla="*/ 30669 w 30668"/>
                <a:gd name="connsiteY2" fmla="*/ 4069 h 4068"/>
                <a:gd name="connsiteX3" fmla="*/ 0 w 30668"/>
                <a:gd name="connsiteY3" fmla="*/ 4069 h 4068"/>
                <a:gd name="connsiteX4" fmla="*/ 0 w 30668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="" xmlns:a16="http://schemas.microsoft.com/office/drawing/2014/main" id="{19F29B52-AFBD-4CE8-A95D-331D9C5F6A8F}"/>
                </a:ext>
              </a:extLst>
            </p:cNvPr>
            <p:cNvSpPr/>
            <p:nvPr/>
          </p:nvSpPr>
          <p:spPr>
            <a:xfrm>
              <a:off x="8037700" y="3353086"/>
              <a:ext cx="21266" cy="35716"/>
            </a:xfrm>
            <a:custGeom>
              <a:avLst/>
              <a:gdLst>
                <a:gd name="connsiteX0" fmla="*/ 697 w 21266"/>
                <a:gd name="connsiteY0" fmla="*/ 31648 h 35716"/>
                <a:gd name="connsiteX1" fmla="*/ 8587 w 21266"/>
                <a:gd name="connsiteY1" fmla="*/ 31648 h 35716"/>
                <a:gd name="connsiteX2" fmla="*/ 8587 w 21266"/>
                <a:gd name="connsiteY2" fmla="*/ 4400 h 35716"/>
                <a:gd name="connsiteX3" fmla="*/ 0 w 21266"/>
                <a:gd name="connsiteY3" fmla="*/ 6124 h 35716"/>
                <a:gd name="connsiteX4" fmla="*/ 0 w 21266"/>
                <a:gd name="connsiteY4" fmla="*/ 1724 h 35716"/>
                <a:gd name="connsiteX5" fmla="*/ 8539 w 21266"/>
                <a:gd name="connsiteY5" fmla="*/ 0 h 35716"/>
                <a:gd name="connsiteX6" fmla="*/ 13370 w 21266"/>
                <a:gd name="connsiteY6" fmla="*/ 0 h 35716"/>
                <a:gd name="connsiteX7" fmla="*/ 13370 w 21266"/>
                <a:gd name="connsiteY7" fmla="*/ 31648 h 35716"/>
                <a:gd name="connsiteX8" fmla="*/ 21266 w 21266"/>
                <a:gd name="connsiteY8" fmla="*/ 31648 h 35716"/>
                <a:gd name="connsiteX9" fmla="*/ 21266 w 21266"/>
                <a:gd name="connsiteY9" fmla="*/ 35717 h 35716"/>
                <a:gd name="connsiteX10" fmla="*/ 697 w 21266"/>
                <a:gd name="connsiteY10" fmla="*/ 35717 h 35716"/>
                <a:gd name="connsiteX11" fmla="*/ 697 w 21266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6" h="35716">
                  <a:moveTo>
                    <a:pt x="697" y="31648"/>
                  </a:moveTo>
                  <a:lnTo>
                    <a:pt x="8587" y="31648"/>
                  </a:lnTo>
                  <a:lnTo>
                    <a:pt x="8587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39" y="0"/>
                  </a:lnTo>
                  <a:lnTo>
                    <a:pt x="13370" y="0"/>
                  </a:lnTo>
                  <a:lnTo>
                    <a:pt x="13370" y="31648"/>
                  </a:lnTo>
                  <a:lnTo>
                    <a:pt x="21266" y="31648"/>
                  </a:lnTo>
                  <a:lnTo>
                    <a:pt x="21266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="" xmlns:a16="http://schemas.microsoft.com/office/drawing/2014/main" id="{D20E5833-07A8-C5E9-6096-3C3478E0C948}"/>
                </a:ext>
              </a:extLst>
            </p:cNvPr>
            <p:cNvSpPr/>
            <p:nvPr/>
          </p:nvSpPr>
          <p:spPr>
            <a:xfrm>
              <a:off x="8206565" y="3352442"/>
              <a:ext cx="24691" cy="37051"/>
            </a:xfrm>
            <a:custGeom>
              <a:avLst/>
              <a:gdLst>
                <a:gd name="connsiteX0" fmla="*/ 12343 w 24691"/>
                <a:gd name="connsiteY0" fmla="*/ 3827 h 37051"/>
                <a:gd name="connsiteX1" fmla="*/ 6720 w 24691"/>
                <a:gd name="connsiteY1" fmla="*/ 7512 h 37051"/>
                <a:gd name="connsiteX2" fmla="*/ 4854 w 24691"/>
                <a:gd name="connsiteY2" fmla="*/ 18538 h 37051"/>
                <a:gd name="connsiteX3" fmla="*/ 6720 w 24691"/>
                <a:gd name="connsiteY3" fmla="*/ 29569 h 37051"/>
                <a:gd name="connsiteX4" fmla="*/ 12343 w 24691"/>
                <a:gd name="connsiteY4" fmla="*/ 33225 h 37051"/>
                <a:gd name="connsiteX5" fmla="*/ 17965 w 24691"/>
                <a:gd name="connsiteY5" fmla="*/ 29569 h 37051"/>
                <a:gd name="connsiteX6" fmla="*/ 19855 w 24691"/>
                <a:gd name="connsiteY6" fmla="*/ 18538 h 37051"/>
                <a:gd name="connsiteX7" fmla="*/ 17965 w 24691"/>
                <a:gd name="connsiteY7" fmla="*/ 7512 h 37051"/>
                <a:gd name="connsiteX8" fmla="*/ 12343 w 24691"/>
                <a:gd name="connsiteY8" fmla="*/ 3827 h 37051"/>
                <a:gd name="connsiteX9" fmla="*/ 12343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3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3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3" y="3827"/>
                  </a:moveTo>
                  <a:cubicBezTo>
                    <a:pt x="9856" y="3827"/>
                    <a:pt x="7978" y="5055"/>
                    <a:pt x="6720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0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="" xmlns:a16="http://schemas.microsoft.com/office/drawing/2014/main" id="{A1ADA5CD-8BEB-4C63-2A96-3DA99046CCFA}"/>
                </a:ext>
              </a:extLst>
            </p:cNvPr>
            <p:cNvSpPr/>
            <p:nvPr/>
          </p:nvSpPr>
          <p:spPr>
            <a:xfrm>
              <a:off x="8399470" y="3353086"/>
              <a:ext cx="21271" cy="35716"/>
            </a:xfrm>
            <a:custGeom>
              <a:avLst/>
              <a:gdLst>
                <a:gd name="connsiteX0" fmla="*/ 697 w 21271"/>
                <a:gd name="connsiteY0" fmla="*/ 31648 h 35716"/>
                <a:gd name="connsiteX1" fmla="*/ 8593 w 21271"/>
                <a:gd name="connsiteY1" fmla="*/ 31648 h 35716"/>
                <a:gd name="connsiteX2" fmla="*/ 8593 w 21271"/>
                <a:gd name="connsiteY2" fmla="*/ 4400 h 35716"/>
                <a:gd name="connsiteX3" fmla="*/ 0 w 21271"/>
                <a:gd name="connsiteY3" fmla="*/ 6124 h 35716"/>
                <a:gd name="connsiteX4" fmla="*/ 0 w 21271"/>
                <a:gd name="connsiteY4" fmla="*/ 1724 h 35716"/>
                <a:gd name="connsiteX5" fmla="*/ 8540 w 21271"/>
                <a:gd name="connsiteY5" fmla="*/ 0 h 35716"/>
                <a:gd name="connsiteX6" fmla="*/ 13376 w 21271"/>
                <a:gd name="connsiteY6" fmla="*/ 0 h 35716"/>
                <a:gd name="connsiteX7" fmla="*/ 13376 w 21271"/>
                <a:gd name="connsiteY7" fmla="*/ 31648 h 35716"/>
                <a:gd name="connsiteX8" fmla="*/ 21272 w 21271"/>
                <a:gd name="connsiteY8" fmla="*/ 31648 h 35716"/>
                <a:gd name="connsiteX9" fmla="*/ 21272 w 21271"/>
                <a:gd name="connsiteY9" fmla="*/ 35717 h 35716"/>
                <a:gd name="connsiteX10" fmla="*/ 697 w 21271"/>
                <a:gd name="connsiteY10" fmla="*/ 35717 h 35716"/>
                <a:gd name="connsiteX11" fmla="*/ 697 w 21271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71" h="35716">
                  <a:moveTo>
                    <a:pt x="697" y="31648"/>
                  </a:moveTo>
                  <a:lnTo>
                    <a:pt x="8593" y="31648"/>
                  </a:lnTo>
                  <a:lnTo>
                    <a:pt x="8593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40" y="0"/>
                  </a:lnTo>
                  <a:lnTo>
                    <a:pt x="13376" y="0"/>
                  </a:lnTo>
                  <a:lnTo>
                    <a:pt x="13376" y="31648"/>
                  </a:lnTo>
                  <a:lnTo>
                    <a:pt x="21272" y="31648"/>
                  </a:lnTo>
                  <a:lnTo>
                    <a:pt x="21272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="" xmlns:a16="http://schemas.microsoft.com/office/drawing/2014/main" id="{19FB2532-D0DB-DDED-E3B9-473CCDC0A23E}"/>
                </a:ext>
              </a:extLst>
            </p:cNvPr>
            <p:cNvSpPr/>
            <p:nvPr/>
          </p:nvSpPr>
          <p:spPr>
            <a:xfrm>
              <a:off x="8589961" y="3352442"/>
              <a:ext cx="22683" cy="36360"/>
            </a:xfrm>
            <a:custGeom>
              <a:avLst/>
              <a:gdLst>
                <a:gd name="connsiteX0" fmla="*/ 5817 w 22683"/>
                <a:gd name="connsiteY0" fmla="*/ 32292 h 36360"/>
                <a:gd name="connsiteX1" fmla="*/ 22683 w 22683"/>
                <a:gd name="connsiteY1" fmla="*/ 32292 h 36360"/>
                <a:gd name="connsiteX2" fmla="*/ 22683 w 22683"/>
                <a:gd name="connsiteY2" fmla="*/ 36361 h 36360"/>
                <a:gd name="connsiteX3" fmla="*/ 0 w 22683"/>
                <a:gd name="connsiteY3" fmla="*/ 36361 h 36360"/>
                <a:gd name="connsiteX4" fmla="*/ 0 w 22683"/>
                <a:gd name="connsiteY4" fmla="*/ 32292 h 36360"/>
                <a:gd name="connsiteX5" fmla="*/ 7488 w 22683"/>
                <a:gd name="connsiteY5" fmla="*/ 24662 h 36360"/>
                <a:gd name="connsiteX6" fmla="*/ 13471 w 22683"/>
                <a:gd name="connsiteY6" fmla="*/ 18467 h 36360"/>
                <a:gd name="connsiteX7" fmla="*/ 16701 w 22683"/>
                <a:gd name="connsiteY7" fmla="*/ 14067 h 36360"/>
                <a:gd name="connsiteX8" fmla="*/ 17634 w 22683"/>
                <a:gd name="connsiteY8" fmla="*/ 10500 h 36360"/>
                <a:gd name="connsiteX9" fmla="*/ 15626 w 22683"/>
                <a:gd name="connsiteY9" fmla="*/ 5858 h 36360"/>
                <a:gd name="connsiteX10" fmla="*/ 10435 w 22683"/>
                <a:gd name="connsiteY10" fmla="*/ 4063 h 36360"/>
                <a:gd name="connsiteX11" fmla="*/ 5622 w 22683"/>
                <a:gd name="connsiteY11" fmla="*/ 4854 h 36360"/>
                <a:gd name="connsiteX12" fmla="*/ 242 w 22683"/>
                <a:gd name="connsiteY12" fmla="*/ 7246 h 36360"/>
                <a:gd name="connsiteX13" fmla="*/ 242 w 22683"/>
                <a:gd name="connsiteY13" fmla="*/ 2368 h 36360"/>
                <a:gd name="connsiteX14" fmla="*/ 5693 w 22683"/>
                <a:gd name="connsiteY14" fmla="*/ 596 h 36360"/>
                <a:gd name="connsiteX15" fmla="*/ 10335 w 22683"/>
                <a:gd name="connsiteY15" fmla="*/ 0 h 36360"/>
                <a:gd name="connsiteX16" fmla="*/ 19187 w 22683"/>
                <a:gd name="connsiteY16" fmla="*/ 2776 h 36360"/>
                <a:gd name="connsiteX17" fmla="*/ 22488 w 22683"/>
                <a:gd name="connsiteY17" fmla="*/ 10187 h 36360"/>
                <a:gd name="connsiteX18" fmla="*/ 21650 w 22683"/>
                <a:gd name="connsiteY18" fmla="*/ 14374 h 36360"/>
                <a:gd name="connsiteX19" fmla="*/ 18662 w 22683"/>
                <a:gd name="connsiteY19" fmla="*/ 19016 h 36360"/>
                <a:gd name="connsiteX20" fmla="*/ 14858 w 22683"/>
                <a:gd name="connsiteY20" fmla="*/ 23038 h 36360"/>
                <a:gd name="connsiteX21" fmla="*/ 5817 w 22683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83" h="36360">
                  <a:moveTo>
                    <a:pt x="5817" y="32292"/>
                  </a:moveTo>
                  <a:lnTo>
                    <a:pt x="22683" y="32292"/>
                  </a:lnTo>
                  <a:lnTo>
                    <a:pt x="22683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7" y="30396"/>
                    <a:pt x="4329" y="27851"/>
                    <a:pt x="7488" y="24662"/>
                  </a:cubicBezTo>
                  <a:cubicBezTo>
                    <a:pt x="10660" y="21455"/>
                    <a:pt x="12656" y="19394"/>
                    <a:pt x="13471" y="18467"/>
                  </a:cubicBezTo>
                  <a:cubicBezTo>
                    <a:pt x="15018" y="16725"/>
                    <a:pt x="16093" y="15260"/>
                    <a:pt x="16701" y="14067"/>
                  </a:cubicBezTo>
                  <a:cubicBezTo>
                    <a:pt x="17321" y="12856"/>
                    <a:pt x="17634" y="11664"/>
                    <a:pt x="17634" y="10500"/>
                  </a:cubicBezTo>
                  <a:cubicBezTo>
                    <a:pt x="17634" y="8604"/>
                    <a:pt x="16967" y="7057"/>
                    <a:pt x="15626" y="5858"/>
                  </a:cubicBezTo>
                  <a:cubicBezTo>
                    <a:pt x="14297" y="4660"/>
                    <a:pt x="12567" y="4063"/>
                    <a:pt x="10435" y="4063"/>
                  </a:cubicBezTo>
                  <a:cubicBezTo>
                    <a:pt x="8917" y="4063"/>
                    <a:pt x="7317" y="4329"/>
                    <a:pt x="5622" y="4854"/>
                  </a:cubicBezTo>
                  <a:cubicBezTo>
                    <a:pt x="3951" y="5380"/>
                    <a:pt x="2156" y="6177"/>
                    <a:pt x="242" y="7246"/>
                  </a:cubicBezTo>
                  <a:lnTo>
                    <a:pt x="242" y="2368"/>
                  </a:lnTo>
                  <a:cubicBezTo>
                    <a:pt x="2185" y="1583"/>
                    <a:pt x="4004" y="992"/>
                    <a:pt x="5693" y="596"/>
                  </a:cubicBezTo>
                  <a:cubicBezTo>
                    <a:pt x="7388" y="201"/>
                    <a:pt x="8935" y="0"/>
                    <a:pt x="10335" y="0"/>
                  </a:cubicBezTo>
                  <a:cubicBezTo>
                    <a:pt x="14038" y="0"/>
                    <a:pt x="16984" y="927"/>
                    <a:pt x="19187" y="2776"/>
                  </a:cubicBezTo>
                  <a:cubicBezTo>
                    <a:pt x="21390" y="4624"/>
                    <a:pt x="22488" y="7093"/>
                    <a:pt x="22488" y="10187"/>
                  </a:cubicBezTo>
                  <a:cubicBezTo>
                    <a:pt x="22488" y="11658"/>
                    <a:pt x="22211" y="13051"/>
                    <a:pt x="21650" y="14374"/>
                  </a:cubicBezTo>
                  <a:cubicBezTo>
                    <a:pt x="21112" y="15679"/>
                    <a:pt x="20114" y="17227"/>
                    <a:pt x="18662" y="19016"/>
                  </a:cubicBezTo>
                  <a:cubicBezTo>
                    <a:pt x="18266" y="19483"/>
                    <a:pt x="16996" y="20823"/>
                    <a:pt x="14858" y="23038"/>
                  </a:cubicBezTo>
                  <a:cubicBezTo>
                    <a:pt x="12721" y="25240"/>
                    <a:pt x="9709" y="28323"/>
                    <a:pt x="5817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2AE7C0EF-31AC-01E4-609B-D1A25E07E6CC}"/>
                </a:ext>
              </a:extLst>
            </p:cNvPr>
            <p:cNvSpPr/>
            <p:nvPr/>
          </p:nvSpPr>
          <p:spPr>
            <a:xfrm>
              <a:off x="8780741" y="3352442"/>
              <a:ext cx="23515" cy="37051"/>
            </a:xfrm>
            <a:custGeom>
              <a:avLst/>
              <a:gdLst>
                <a:gd name="connsiteX0" fmla="*/ 16146 w 23515"/>
                <a:gd name="connsiteY0" fmla="*/ 17103 h 37051"/>
                <a:gd name="connsiteX1" fmla="*/ 21555 w 23515"/>
                <a:gd name="connsiteY1" fmla="*/ 20191 h 37051"/>
                <a:gd name="connsiteX2" fmla="*/ 23516 w 23515"/>
                <a:gd name="connsiteY2" fmla="*/ 25979 h 37051"/>
                <a:gd name="connsiteX3" fmla="*/ 19878 w 23515"/>
                <a:gd name="connsiteY3" fmla="*/ 34158 h 37051"/>
                <a:gd name="connsiteX4" fmla="*/ 9543 w 23515"/>
                <a:gd name="connsiteY4" fmla="*/ 37052 h 37051"/>
                <a:gd name="connsiteX5" fmla="*/ 4902 w 23515"/>
                <a:gd name="connsiteY5" fmla="*/ 36597 h 37051"/>
                <a:gd name="connsiteX6" fmla="*/ 0 w 23515"/>
                <a:gd name="connsiteY6" fmla="*/ 35286 h 37051"/>
                <a:gd name="connsiteX7" fmla="*/ 0 w 23515"/>
                <a:gd name="connsiteY7" fmla="*/ 30620 h 37051"/>
                <a:gd name="connsiteX8" fmla="*/ 4400 w 23515"/>
                <a:gd name="connsiteY8" fmla="*/ 32392 h 37051"/>
                <a:gd name="connsiteX9" fmla="*/ 9402 w 23515"/>
                <a:gd name="connsiteY9" fmla="*/ 32989 h 37051"/>
                <a:gd name="connsiteX10" fmla="*/ 16317 w 23515"/>
                <a:gd name="connsiteY10" fmla="*/ 31193 h 37051"/>
                <a:gd name="connsiteX11" fmla="*/ 18709 w 23515"/>
                <a:gd name="connsiteY11" fmla="*/ 25979 h 37051"/>
                <a:gd name="connsiteX12" fmla="*/ 16482 w 23515"/>
                <a:gd name="connsiteY12" fmla="*/ 21048 h 37051"/>
                <a:gd name="connsiteX13" fmla="*/ 10335 w 23515"/>
                <a:gd name="connsiteY13" fmla="*/ 19258 h 37051"/>
                <a:gd name="connsiteX14" fmla="*/ 6171 w 23515"/>
                <a:gd name="connsiteY14" fmla="*/ 19258 h 37051"/>
                <a:gd name="connsiteX15" fmla="*/ 6171 w 23515"/>
                <a:gd name="connsiteY15" fmla="*/ 15284 h 37051"/>
                <a:gd name="connsiteX16" fmla="*/ 10524 w 23515"/>
                <a:gd name="connsiteY16" fmla="*/ 15284 h 37051"/>
                <a:gd name="connsiteX17" fmla="*/ 15980 w 23515"/>
                <a:gd name="connsiteY17" fmla="*/ 13872 h 37051"/>
                <a:gd name="connsiteX18" fmla="*/ 17870 w 23515"/>
                <a:gd name="connsiteY18" fmla="*/ 9756 h 37051"/>
                <a:gd name="connsiteX19" fmla="*/ 15910 w 23515"/>
                <a:gd name="connsiteY19" fmla="*/ 5545 h 37051"/>
                <a:gd name="connsiteX20" fmla="*/ 10335 w 23515"/>
                <a:gd name="connsiteY20" fmla="*/ 4063 h 37051"/>
                <a:gd name="connsiteX21" fmla="*/ 6077 w 23515"/>
                <a:gd name="connsiteY21" fmla="*/ 4494 h 37051"/>
                <a:gd name="connsiteX22" fmla="*/ 1075 w 23515"/>
                <a:gd name="connsiteY22" fmla="*/ 5835 h 37051"/>
                <a:gd name="connsiteX23" fmla="*/ 1075 w 23515"/>
                <a:gd name="connsiteY23" fmla="*/ 1530 h 37051"/>
                <a:gd name="connsiteX24" fmla="*/ 6219 w 23515"/>
                <a:gd name="connsiteY24" fmla="*/ 378 h 37051"/>
                <a:gd name="connsiteX25" fmla="*/ 10766 w 23515"/>
                <a:gd name="connsiteY25" fmla="*/ 0 h 37051"/>
                <a:gd name="connsiteX26" fmla="*/ 19471 w 23515"/>
                <a:gd name="connsiteY26" fmla="*/ 2510 h 37051"/>
                <a:gd name="connsiteX27" fmla="*/ 22677 w 23515"/>
                <a:gd name="connsiteY27" fmla="*/ 9254 h 37051"/>
                <a:gd name="connsiteX28" fmla="*/ 20983 w 23515"/>
                <a:gd name="connsiteY28" fmla="*/ 14280 h 37051"/>
                <a:gd name="connsiteX29" fmla="*/ 16146 w 23515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5" h="37051">
                  <a:moveTo>
                    <a:pt x="16146" y="17103"/>
                  </a:moveTo>
                  <a:cubicBezTo>
                    <a:pt x="18461" y="17599"/>
                    <a:pt x="20262" y="18626"/>
                    <a:pt x="21555" y="20191"/>
                  </a:cubicBezTo>
                  <a:cubicBezTo>
                    <a:pt x="22860" y="21756"/>
                    <a:pt x="23516" y="23681"/>
                    <a:pt x="23516" y="25979"/>
                  </a:cubicBezTo>
                  <a:cubicBezTo>
                    <a:pt x="23516" y="29504"/>
                    <a:pt x="22305" y="32227"/>
                    <a:pt x="19878" y="34158"/>
                  </a:cubicBezTo>
                  <a:cubicBezTo>
                    <a:pt x="17457" y="36089"/>
                    <a:pt x="14014" y="37052"/>
                    <a:pt x="9543" y="37052"/>
                  </a:cubicBezTo>
                  <a:cubicBezTo>
                    <a:pt x="8043" y="37052"/>
                    <a:pt x="6496" y="36898"/>
                    <a:pt x="4902" y="36597"/>
                  </a:cubicBezTo>
                  <a:cubicBezTo>
                    <a:pt x="3325" y="36313"/>
                    <a:pt x="1689" y="35876"/>
                    <a:pt x="0" y="35286"/>
                  </a:cubicBezTo>
                  <a:lnTo>
                    <a:pt x="0" y="30620"/>
                  </a:lnTo>
                  <a:cubicBezTo>
                    <a:pt x="1341" y="31400"/>
                    <a:pt x="2805" y="31991"/>
                    <a:pt x="4400" y="32392"/>
                  </a:cubicBezTo>
                  <a:cubicBezTo>
                    <a:pt x="5994" y="32788"/>
                    <a:pt x="7660" y="32989"/>
                    <a:pt x="9402" y="32989"/>
                  </a:cubicBezTo>
                  <a:cubicBezTo>
                    <a:pt x="12431" y="32989"/>
                    <a:pt x="14740" y="32392"/>
                    <a:pt x="16317" y="31193"/>
                  </a:cubicBezTo>
                  <a:cubicBezTo>
                    <a:pt x="17912" y="29994"/>
                    <a:pt x="18709" y="28258"/>
                    <a:pt x="18709" y="25979"/>
                  </a:cubicBezTo>
                  <a:cubicBezTo>
                    <a:pt x="18709" y="23870"/>
                    <a:pt x="17965" y="22229"/>
                    <a:pt x="16482" y="21048"/>
                  </a:cubicBezTo>
                  <a:cubicBezTo>
                    <a:pt x="15012" y="19855"/>
                    <a:pt x="12963" y="19258"/>
                    <a:pt x="10335" y="19258"/>
                  </a:cubicBezTo>
                  <a:lnTo>
                    <a:pt x="6171" y="19258"/>
                  </a:lnTo>
                  <a:lnTo>
                    <a:pt x="6171" y="15284"/>
                  </a:lnTo>
                  <a:lnTo>
                    <a:pt x="10524" y="15284"/>
                  </a:lnTo>
                  <a:cubicBezTo>
                    <a:pt x="12904" y="15284"/>
                    <a:pt x="14723" y="14811"/>
                    <a:pt x="15980" y="13872"/>
                  </a:cubicBezTo>
                  <a:cubicBezTo>
                    <a:pt x="17238" y="12916"/>
                    <a:pt x="17870" y="11545"/>
                    <a:pt x="17870" y="9756"/>
                  </a:cubicBezTo>
                  <a:cubicBezTo>
                    <a:pt x="17870" y="7925"/>
                    <a:pt x="17215" y="6520"/>
                    <a:pt x="15910" y="5545"/>
                  </a:cubicBezTo>
                  <a:cubicBezTo>
                    <a:pt x="14616" y="4559"/>
                    <a:pt x="12762" y="4063"/>
                    <a:pt x="10335" y="4063"/>
                  </a:cubicBezTo>
                  <a:cubicBezTo>
                    <a:pt x="9012" y="4063"/>
                    <a:pt x="7594" y="4205"/>
                    <a:pt x="6077" y="4494"/>
                  </a:cubicBezTo>
                  <a:cubicBezTo>
                    <a:pt x="4559" y="4784"/>
                    <a:pt x="2894" y="5226"/>
                    <a:pt x="1075" y="5835"/>
                  </a:cubicBezTo>
                  <a:lnTo>
                    <a:pt x="1075" y="1530"/>
                  </a:lnTo>
                  <a:cubicBezTo>
                    <a:pt x="2911" y="1016"/>
                    <a:pt x="4624" y="632"/>
                    <a:pt x="6219" y="378"/>
                  </a:cubicBezTo>
                  <a:cubicBezTo>
                    <a:pt x="7831" y="124"/>
                    <a:pt x="9343" y="0"/>
                    <a:pt x="10766" y="0"/>
                  </a:cubicBezTo>
                  <a:cubicBezTo>
                    <a:pt x="14433" y="0"/>
                    <a:pt x="17339" y="839"/>
                    <a:pt x="19471" y="2510"/>
                  </a:cubicBezTo>
                  <a:cubicBezTo>
                    <a:pt x="21608" y="4169"/>
                    <a:pt x="22677" y="6413"/>
                    <a:pt x="22677" y="9254"/>
                  </a:cubicBezTo>
                  <a:cubicBezTo>
                    <a:pt x="22677" y="11232"/>
                    <a:pt x="22110" y="12910"/>
                    <a:pt x="20983" y="14280"/>
                  </a:cubicBezTo>
                  <a:cubicBezTo>
                    <a:pt x="19849" y="15632"/>
                    <a:pt x="18236" y="16577"/>
                    <a:pt x="16146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="" xmlns:a16="http://schemas.microsoft.com/office/drawing/2014/main" id="{CB546C2A-4258-DE9D-42A4-2C4A2652696E}"/>
                </a:ext>
              </a:extLst>
            </p:cNvPr>
            <p:cNvSpPr/>
            <p:nvPr/>
          </p:nvSpPr>
          <p:spPr>
            <a:xfrm>
              <a:off x="8202868" y="3419193"/>
              <a:ext cx="28216" cy="25671"/>
            </a:xfrm>
            <a:custGeom>
              <a:avLst/>
              <a:gdLst>
                <a:gd name="connsiteX0" fmla="*/ 28217 w 28216"/>
                <a:gd name="connsiteY0" fmla="*/ 3732 h 25671"/>
                <a:gd name="connsiteX1" fmla="*/ 27248 w 28216"/>
                <a:gd name="connsiteY1" fmla="*/ 6165 h 25671"/>
                <a:gd name="connsiteX2" fmla="*/ 25176 w 28216"/>
                <a:gd name="connsiteY2" fmla="*/ 7028 h 25671"/>
                <a:gd name="connsiteX3" fmla="*/ 23569 w 28216"/>
                <a:gd name="connsiteY3" fmla="*/ 6419 h 25671"/>
                <a:gd name="connsiteX4" fmla="*/ 23014 w 28216"/>
                <a:gd name="connsiteY4" fmla="*/ 5031 h 25671"/>
                <a:gd name="connsiteX5" fmla="*/ 23794 w 28216"/>
                <a:gd name="connsiteY5" fmla="*/ 3071 h 25671"/>
                <a:gd name="connsiteX6" fmla="*/ 25731 w 28216"/>
                <a:gd name="connsiteY6" fmla="*/ 1961 h 25671"/>
                <a:gd name="connsiteX7" fmla="*/ 22908 w 28216"/>
                <a:gd name="connsiteY7" fmla="*/ 1246 h 25671"/>
                <a:gd name="connsiteX8" fmla="*/ 20829 w 28216"/>
                <a:gd name="connsiteY8" fmla="*/ 1825 h 25671"/>
                <a:gd name="connsiteX9" fmla="*/ 19311 w 28216"/>
                <a:gd name="connsiteY9" fmla="*/ 3154 h 25671"/>
                <a:gd name="connsiteX10" fmla="*/ 18260 w 28216"/>
                <a:gd name="connsiteY10" fmla="*/ 4978 h 25671"/>
                <a:gd name="connsiteX11" fmla="*/ 17593 w 28216"/>
                <a:gd name="connsiteY11" fmla="*/ 6667 h 25671"/>
                <a:gd name="connsiteX12" fmla="*/ 17291 w 28216"/>
                <a:gd name="connsiteY12" fmla="*/ 7937 h 25671"/>
                <a:gd name="connsiteX13" fmla="*/ 15355 w 28216"/>
                <a:gd name="connsiteY13" fmla="*/ 15685 h 25671"/>
                <a:gd name="connsiteX14" fmla="*/ 14415 w 28216"/>
                <a:gd name="connsiteY14" fmla="*/ 20664 h 25671"/>
                <a:gd name="connsiteX15" fmla="*/ 15189 w 28216"/>
                <a:gd name="connsiteY15" fmla="*/ 23351 h 25671"/>
                <a:gd name="connsiteX16" fmla="*/ 17510 w 28216"/>
                <a:gd name="connsiteY16" fmla="*/ 24402 h 25671"/>
                <a:gd name="connsiteX17" fmla="*/ 18809 w 28216"/>
                <a:gd name="connsiteY17" fmla="*/ 24231 h 25671"/>
                <a:gd name="connsiteX18" fmla="*/ 20386 w 28216"/>
                <a:gd name="connsiteY18" fmla="*/ 23540 h 25671"/>
                <a:gd name="connsiteX19" fmla="*/ 22105 w 28216"/>
                <a:gd name="connsiteY19" fmla="*/ 22240 h 25671"/>
                <a:gd name="connsiteX20" fmla="*/ 23735 w 28216"/>
                <a:gd name="connsiteY20" fmla="*/ 20085 h 25671"/>
                <a:gd name="connsiteX21" fmla="*/ 25063 w 28216"/>
                <a:gd name="connsiteY21" fmla="*/ 16984 h 25671"/>
                <a:gd name="connsiteX22" fmla="*/ 25784 w 28216"/>
                <a:gd name="connsiteY22" fmla="*/ 16376 h 25671"/>
                <a:gd name="connsiteX23" fmla="*/ 26475 w 28216"/>
                <a:gd name="connsiteY23" fmla="*/ 16931 h 25671"/>
                <a:gd name="connsiteX24" fmla="*/ 26085 w 28216"/>
                <a:gd name="connsiteY24" fmla="*/ 18396 h 25671"/>
                <a:gd name="connsiteX25" fmla="*/ 24927 w 28216"/>
                <a:gd name="connsiteY25" fmla="*/ 20634 h 25671"/>
                <a:gd name="connsiteX26" fmla="*/ 23126 w 28216"/>
                <a:gd name="connsiteY26" fmla="*/ 23014 h 25671"/>
                <a:gd name="connsiteX27" fmla="*/ 20581 w 28216"/>
                <a:gd name="connsiteY27" fmla="*/ 24898 h 25671"/>
                <a:gd name="connsiteX28" fmla="*/ 17398 w 28216"/>
                <a:gd name="connsiteY28" fmla="*/ 25672 h 25671"/>
                <a:gd name="connsiteX29" fmla="*/ 13447 w 28216"/>
                <a:gd name="connsiteY29" fmla="*/ 24402 h 25671"/>
                <a:gd name="connsiteX30" fmla="*/ 11286 w 28216"/>
                <a:gd name="connsiteY30" fmla="*/ 21355 h 25671"/>
                <a:gd name="connsiteX31" fmla="*/ 10955 w 28216"/>
                <a:gd name="connsiteY31" fmla="*/ 21939 h 25671"/>
                <a:gd name="connsiteX32" fmla="*/ 10181 w 28216"/>
                <a:gd name="connsiteY32" fmla="*/ 23014 h 25671"/>
                <a:gd name="connsiteX33" fmla="*/ 8988 w 28216"/>
                <a:gd name="connsiteY33" fmla="*/ 24290 h 25671"/>
                <a:gd name="connsiteX34" fmla="*/ 7358 w 28216"/>
                <a:gd name="connsiteY34" fmla="*/ 25229 h 25671"/>
                <a:gd name="connsiteX35" fmla="*/ 5339 w 28216"/>
                <a:gd name="connsiteY35" fmla="*/ 25672 h 25671"/>
                <a:gd name="connsiteX36" fmla="*/ 2823 w 28216"/>
                <a:gd name="connsiteY36" fmla="*/ 25282 h 25671"/>
                <a:gd name="connsiteX37" fmla="*/ 827 w 28216"/>
                <a:gd name="connsiteY37" fmla="*/ 24012 h 25671"/>
                <a:gd name="connsiteX38" fmla="*/ 0 w 28216"/>
                <a:gd name="connsiteY38" fmla="*/ 21910 h 25671"/>
                <a:gd name="connsiteX39" fmla="*/ 915 w 28216"/>
                <a:gd name="connsiteY39" fmla="*/ 19612 h 25671"/>
                <a:gd name="connsiteX40" fmla="*/ 3124 w 28216"/>
                <a:gd name="connsiteY40" fmla="*/ 18644 h 25671"/>
                <a:gd name="connsiteX41" fmla="*/ 4565 w 28216"/>
                <a:gd name="connsiteY41" fmla="*/ 19116 h 25671"/>
                <a:gd name="connsiteX42" fmla="*/ 5226 w 28216"/>
                <a:gd name="connsiteY42" fmla="*/ 20610 h 25671"/>
                <a:gd name="connsiteX43" fmla="*/ 4453 w 28216"/>
                <a:gd name="connsiteY43" fmla="*/ 22601 h 25671"/>
                <a:gd name="connsiteX44" fmla="*/ 2575 w 28216"/>
                <a:gd name="connsiteY44" fmla="*/ 23681 h 25671"/>
                <a:gd name="connsiteX45" fmla="*/ 5392 w 28216"/>
                <a:gd name="connsiteY45" fmla="*/ 24402 h 25671"/>
                <a:gd name="connsiteX46" fmla="*/ 8658 w 28216"/>
                <a:gd name="connsiteY46" fmla="*/ 22796 h 25671"/>
                <a:gd name="connsiteX47" fmla="*/ 10789 w 28216"/>
                <a:gd name="connsiteY47" fmla="*/ 18508 h 25671"/>
                <a:gd name="connsiteX48" fmla="*/ 13169 w 28216"/>
                <a:gd name="connsiteY48" fmla="*/ 9183 h 25671"/>
                <a:gd name="connsiteX49" fmla="*/ 13831 w 28216"/>
                <a:gd name="connsiteY49" fmla="*/ 5031 h 25671"/>
                <a:gd name="connsiteX50" fmla="*/ 13530 w 28216"/>
                <a:gd name="connsiteY50" fmla="*/ 3071 h 25671"/>
                <a:gd name="connsiteX51" fmla="*/ 12697 w 28216"/>
                <a:gd name="connsiteY51" fmla="*/ 1907 h 25671"/>
                <a:gd name="connsiteX52" fmla="*/ 11728 w 28216"/>
                <a:gd name="connsiteY52" fmla="*/ 1382 h 25671"/>
                <a:gd name="connsiteX53" fmla="*/ 10789 w 28216"/>
                <a:gd name="connsiteY53" fmla="*/ 1246 h 25671"/>
                <a:gd name="connsiteX54" fmla="*/ 9018 w 28216"/>
                <a:gd name="connsiteY54" fmla="*/ 1577 h 25671"/>
                <a:gd name="connsiteX55" fmla="*/ 6998 w 28216"/>
                <a:gd name="connsiteY55" fmla="*/ 2681 h 25671"/>
                <a:gd name="connsiteX56" fmla="*/ 4896 w 28216"/>
                <a:gd name="connsiteY56" fmla="*/ 4978 h 25671"/>
                <a:gd name="connsiteX57" fmla="*/ 3183 w 28216"/>
                <a:gd name="connsiteY57" fmla="*/ 8658 h 25671"/>
                <a:gd name="connsiteX58" fmla="*/ 2433 w 28216"/>
                <a:gd name="connsiteY58" fmla="*/ 9295 h 25671"/>
                <a:gd name="connsiteX59" fmla="*/ 1772 w 28216"/>
                <a:gd name="connsiteY59" fmla="*/ 8711 h 25671"/>
                <a:gd name="connsiteX60" fmla="*/ 2132 w 28216"/>
                <a:gd name="connsiteY60" fmla="*/ 7276 h 25671"/>
                <a:gd name="connsiteX61" fmla="*/ 3289 w 28216"/>
                <a:gd name="connsiteY61" fmla="*/ 5031 h 25671"/>
                <a:gd name="connsiteX62" fmla="*/ 5120 w 28216"/>
                <a:gd name="connsiteY62" fmla="*/ 2681 h 25671"/>
                <a:gd name="connsiteX63" fmla="*/ 7689 w 28216"/>
                <a:gd name="connsiteY63" fmla="*/ 774 h 25671"/>
                <a:gd name="connsiteX64" fmla="*/ 10902 w 28216"/>
                <a:gd name="connsiteY64" fmla="*/ 0 h 25671"/>
                <a:gd name="connsiteX65" fmla="*/ 12366 w 28216"/>
                <a:gd name="connsiteY65" fmla="*/ 165 h 25671"/>
                <a:gd name="connsiteX66" fmla="*/ 13996 w 28216"/>
                <a:gd name="connsiteY66" fmla="*/ 720 h 25671"/>
                <a:gd name="connsiteX67" fmla="*/ 15715 w 28216"/>
                <a:gd name="connsiteY67" fmla="*/ 2043 h 25671"/>
                <a:gd name="connsiteX68" fmla="*/ 17014 w 28216"/>
                <a:gd name="connsiteY68" fmla="*/ 4287 h 25671"/>
                <a:gd name="connsiteX69" fmla="*/ 17788 w 28216"/>
                <a:gd name="connsiteY69" fmla="*/ 3041 h 25671"/>
                <a:gd name="connsiteX70" fmla="*/ 18980 w 28216"/>
                <a:gd name="connsiteY70" fmla="*/ 1689 h 25671"/>
                <a:gd name="connsiteX71" fmla="*/ 20746 w 28216"/>
                <a:gd name="connsiteY71" fmla="*/ 466 h 25671"/>
                <a:gd name="connsiteX72" fmla="*/ 22961 w 28216"/>
                <a:gd name="connsiteY72" fmla="*/ 0 h 25671"/>
                <a:gd name="connsiteX73" fmla="*/ 25205 w 28216"/>
                <a:gd name="connsiteY73" fmla="*/ 301 h 25671"/>
                <a:gd name="connsiteX74" fmla="*/ 27248 w 28216"/>
                <a:gd name="connsiteY74" fmla="*/ 1494 h 25671"/>
                <a:gd name="connsiteX75" fmla="*/ 28217 w 28216"/>
                <a:gd name="connsiteY75" fmla="*/ 3732 h 2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8216" h="25671">
                  <a:moveTo>
                    <a:pt x="28217" y="3732"/>
                  </a:moveTo>
                  <a:cubicBezTo>
                    <a:pt x="28217" y="4766"/>
                    <a:pt x="27892" y="5581"/>
                    <a:pt x="27248" y="6165"/>
                  </a:cubicBezTo>
                  <a:cubicBezTo>
                    <a:pt x="26605" y="6738"/>
                    <a:pt x="25914" y="7028"/>
                    <a:pt x="25176" y="7028"/>
                  </a:cubicBezTo>
                  <a:cubicBezTo>
                    <a:pt x="24473" y="7028"/>
                    <a:pt x="23941" y="6827"/>
                    <a:pt x="23569" y="6419"/>
                  </a:cubicBezTo>
                  <a:cubicBezTo>
                    <a:pt x="23197" y="6012"/>
                    <a:pt x="23014" y="5551"/>
                    <a:pt x="23014" y="5031"/>
                  </a:cubicBezTo>
                  <a:cubicBezTo>
                    <a:pt x="23014" y="4329"/>
                    <a:pt x="23274" y="3679"/>
                    <a:pt x="23794" y="3071"/>
                  </a:cubicBezTo>
                  <a:cubicBezTo>
                    <a:pt x="24307" y="2463"/>
                    <a:pt x="24957" y="2091"/>
                    <a:pt x="25731" y="1961"/>
                  </a:cubicBezTo>
                  <a:cubicBezTo>
                    <a:pt x="24969" y="1482"/>
                    <a:pt x="24030" y="1246"/>
                    <a:pt x="22908" y="1246"/>
                  </a:cubicBezTo>
                  <a:cubicBezTo>
                    <a:pt x="22170" y="1246"/>
                    <a:pt x="21473" y="1441"/>
                    <a:pt x="20829" y="1825"/>
                  </a:cubicBezTo>
                  <a:cubicBezTo>
                    <a:pt x="20203" y="2209"/>
                    <a:pt x="19695" y="2652"/>
                    <a:pt x="19311" y="3154"/>
                  </a:cubicBezTo>
                  <a:cubicBezTo>
                    <a:pt x="18939" y="3650"/>
                    <a:pt x="18591" y="4258"/>
                    <a:pt x="18260" y="4978"/>
                  </a:cubicBezTo>
                  <a:cubicBezTo>
                    <a:pt x="17947" y="5681"/>
                    <a:pt x="17723" y="6242"/>
                    <a:pt x="17593" y="6667"/>
                  </a:cubicBezTo>
                  <a:cubicBezTo>
                    <a:pt x="17481" y="7075"/>
                    <a:pt x="17380" y="7494"/>
                    <a:pt x="17291" y="7937"/>
                  </a:cubicBezTo>
                  <a:lnTo>
                    <a:pt x="15355" y="15685"/>
                  </a:lnTo>
                  <a:cubicBezTo>
                    <a:pt x="14728" y="18136"/>
                    <a:pt x="14415" y="19795"/>
                    <a:pt x="14415" y="20664"/>
                  </a:cubicBezTo>
                  <a:cubicBezTo>
                    <a:pt x="14415" y="21732"/>
                    <a:pt x="14675" y="22630"/>
                    <a:pt x="15189" y="23351"/>
                  </a:cubicBezTo>
                  <a:cubicBezTo>
                    <a:pt x="15703" y="24053"/>
                    <a:pt x="16477" y="24402"/>
                    <a:pt x="17510" y="24402"/>
                  </a:cubicBezTo>
                  <a:cubicBezTo>
                    <a:pt x="17918" y="24402"/>
                    <a:pt x="18349" y="24343"/>
                    <a:pt x="18809" y="24231"/>
                  </a:cubicBezTo>
                  <a:cubicBezTo>
                    <a:pt x="19276" y="24107"/>
                    <a:pt x="19801" y="23876"/>
                    <a:pt x="20386" y="23540"/>
                  </a:cubicBezTo>
                  <a:cubicBezTo>
                    <a:pt x="20994" y="23191"/>
                    <a:pt x="21567" y="22754"/>
                    <a:pt x="22105" y="22240"/>
                  </a:cubicBezTo>
                  <a:cubicBezTo>
                    <a:pt x="22654" y="21703"/>
                    <a:pt x="23197" y="20988"/>
                    <a:pt x="23735" y="20085"/>
                  </a:cubicBezTo>
                  <a:cubicBezTo>
                    <a:pt x="24272" y="19181"/>
                    <a:pt x="24715" y="18148"/>
                    <a:pt x="25063" y="16984"/>
                  </a:cubicBezTo>
                  <a:cubicBezTo>
                    <a:pt x="25176" y="16577"/>
                    <a:pt x="25412" y="16376"/>
                    <a:pt x="25784" y="16376"/>
                  </a:cubicBezTo>
                  <a:cubicBezTo>
                    <a:pt x="26244" y="16376"/>
                    <a:pt x="26475" y="16559"/>
                    <a:pt x="26475" y="16931"/>
                  </a:cubicBezTo>
                  <a:cubicBezTo>
                    <a:pt x="26475" y="17244"/>
                    <a:pt x="26345" y="17728"/>
                    <a:pt x="26085" y="18396"/>
                  </a:cubicBezTo>
                  <a:cubicBezTo>
                    <a:pt x="25849" y="19040"/>
                    <a:pt x="25465" y="19790"/>
                    <a:pt x="24927" y="20634"/>
                  </a:cubicBezTo>
                  <a:cubicBezTo>
                    <a:pt x="24414" y="21467"/>
                    <a:pt x="23811" y="22258"/>
                    <a:pt x="23126" y="23014"/>
                  </a:cubicBezTo>
                  <a:cubicBezTo>
                    <a:pt x="22447" y="23752"/>
                    <a:pt x="21597" y="24384"/>
                    <a:pt x="20581" y="24898"/>
                  </a:cubicBezTo>
                  <a:cubicBezTo>
                    <a:pt x="19571" y="25412"/>
                    <a:pt x="18508" y="25672"/>
                    <a:pt x="17398" y="25672"/>
                  </a:cubicBezTo>
                  <a:cubicBezTo>
                    <a:pt x="15815" y="25672"/>
                    <a:pt x="14498" y="25246"/>
                    <a:pt x="13447" y="24402"/>
                  </a:cubicBezTo>
                  <a:cubicBezTo>
                    <a:pt x="12396" y="23551"/>
                    <a:pt x="11675" y="22536"/>
                    <a:pt x="11286" y="21355"/>
                  </a:cubicBezTo>
                  <a:cubicBezTo>
                    <a:pt x="11197" y="21520"/>
                    <a:pt x="11085" y="21715"/>
                    <a:pt x="10955" y="21939"/>
                  </a:cubicBezTo>
                  <a:cubicBezTo>
                    <a:pt x="10825" y="22158"/>
                    <a:pt x="10565" y="22518"/>
                    <a:pt x="10181" y="23014"/>
                  </a:cubicBezTo>
                  <a:cubicBezTo>
                    <a:pt x="9809" y="23492"/>
                    <a:pt x="9413" y="23918"/>
                    <a:pt x="8988" y="24290"/>
                  </a:cubicBezTo>
                  <a:cubicBezTo>
                    <a:pt x="8569" y="24638"/>
                    <a:pt x="8026" y="24951"/>
                    <a:pt x="7358" y="25229"/>
                  </a:cubicBezTo>
                  <a:cubicBezTo>
                    <a:pt x="6715" y="25524"/>
                    <a:pt x="6041" y="25672"/>
                    <a:pt x="5339" y="25672"/>
                  </a:cubicBezTo>
                  <a:cubicBezTo>
                    <a:pt x="4453" y="25672"/>
                    <a:pt x="3614" y="25542"/>
                    <a:pt x="2823" y="25282"/>
                  </a:cubicBezTo>
                  <a:cubicBezTo>
                    <a:pt x="2049" y="25028"/>
                    <a:pt x="1382" y="24603"/>
                    <a:pt x="827" y="24012"/>
                  </a:cubicBezTo>
                  <a:cubicBezTo>
                    <a:pt x="278" y="23421"/>
                    <a:pt x="0" y="22719"/>
                    <a:pt x="0" y="21910"/>
                  </a:cubicBezTo>
                  <a:cubicBezTo>
                    <a:pt x="0" y="21006"/>
                    <a:pt x="307" y="20238"/>
                    <a:pt x="915" y="19612"/>
                  </a:cubicBezTo>
                  <a:cubicBezTo>
                    <a:pt x="1541" y="18969"/>
                    <a:pt x="2280" y="18644"/>
                    <a:pt x="3124" y="18644"/>
                  </a:cubicBezTo>
                  <a:cubicBezTo>
                    <a:pt x="3661" y="18644"/>
                    <a:pt x="4140" y="18803"/>
                    <a:pt x="4565" y="19116"/>
                  </a:cubicBezTo>
                  <a:cubicBezTo>
                    <a:pt x="5008" y="19429"/>
                    <a:pt x="5226" y="19925"/>
                    <a:pt x="5226" y="20610"/>
                  </a:cubicBezTo>
                  <a:cubicBezTo>
                    <a:pt x="5226" y="21366"/>
                    <a:pt x="4967" y="22028"/>
                    <a:pt x="4453" y="22601"/>
                  </a:cubicBezTo>
                  <a:cubicBezTo>
                    <a:pt x="3939" y="23173"/>
                    <a:pt x="3313" y="23534"/>
                    <a:pt x="2575" y="23681"/>
                  </a:cubicBezTo>
                  <a:cubicBezTo>
                    <a:pt x="3331" y="24160"/>
                    <a:pt x="4270" y="24402"/>
                    <a:pt x="5392" y="24402"/>
                  </a:cubicBezTo>
                  <a:cubicBezTo>
                    <a:pt x="6614" y="24402"/>
                    <a:pt x="7701" y="23864"/>
                    <a:pt x="8658" y="22796"/>
                  </a:cubicBezTo>
                  <a:cubicBezTo>
                    <a:pt x="9620" y="21727"/>
                    <a:pt x="10329" y="20297"/>
                    <a:pt x="10789" y="18508"/>
                  </a:cubicBezTo>
                  <a:cubicBezTo>
                    <a:pt x="11929" y="14209"/>
                    <a:pt x="12726" y="11102"/>
                    <a:pt x="13169" y="9183"/>
                  </a:cubicBezTo>
                  <a:cubicBezTo>
                    <a:pt x="13612" y="7246"/>
                    <a:pt x="13831" y="5864"/>
                    <a:pt x="13831" y="5031"/>
                  </a:cubicBezTo>
                  <a:cubicBezTo>
                    <a:pt x="13831" y="4258"/>
                    <a:pt x="13730" y="3608"/>
                    <a:pt x="13530" y="3071"/>
                  </a:cubicBezTo>
                  <a:cubicBezTo>
                    <a:pt x="13323" y="2533"/>
                    <a:pt x="13045" y="2150"/>
                    <a:pt x="12697" y="1907"/>
                  </a:cubicBezTo>
                  <a:cubicBezTo>
                    <a:pt x="12366" y="1648"/>
                    <a:pt x="12041" y="1470"/>
                    <a:pt x="11728" y="1382"/>
                  </a:cubicBezTo>
                  <a:cubicBezTo>
                    <a:pt x="11433" y="1293"/>
                    <a:pt x="11120" y="1246"/>
                    <a:pt x="10789" y="1246"/>
                  </a:cubicBezTo>
                  <a:cubicBezTo>
                    <a:pt x="10234" y="1246"/>
                    <a:pt x="9644" y="1358"/>
                    <a:pt x="9018" y="1577"/>
                  </a:cubicBezTo>
                  <a:cubicBezTo>
                    <a:pt x="8410" y="1795"/>
                    <a:pt x="7736" y="2167"/>
                    <a:pt x="6998" y="2681"/>
                  </a:cubicBezTo>
                  <a:cubicBezTo>
                    <a:pt x="6278" y="3183"/>
                    <a:pt x="5575" y="3945"/>
                    <a:pt x="4896" y="4978"/>
                  </a:cubicBezTo>
                  <a:cubicBezTo>
                    <a:pt x="4217" y="6012"/>
                    <a:pt x="3644" y="7234"/>
                    <a:pt x="3183" y="8658"/>
                  </a:cubicBezTo>
                  <a:cubicBezTo>
                    <a:pt x="3089" y="9083"/>
                    <a:pt x="2841" y="9295"/>
                    <a:pt x="2433" y="9295"/>
                  </a:cubicBezTo>
                  <a:cubicBezTo>
                    <a:pt x="1990" y="9278"/>
                    <a:pt x="1772" y="9083"/>
                    <a:pt x="1772" y="8711"/>
                  </a:cubicBezTo>
                  <a:cubicBezTo>
                    <a:pt x="1772" y="8398"/>
                    <a:pt x="1890" y="7919"/>
                    <a:pt x="2132" y="7276"/>
                  </a:cubicBezTo>
                  <a:cubicBezTo>
                    <a:pt x="2386" y="6608"/>
                    <a:pt x="2776" y="5864"/>
                    <a:pt x="3289" y="5031"/>
                  </a:cubicBezTo>
                  <a:cubicBezTo>
                    <a:pt x="3827" y="4205"/>
                    <a:pt x="4435" y="3419"/>
                    <a:pt x="5120" y="2681"/>
                  </a:cubicBezTo>
                  <a:cubicBezTo>
                    <a:pt x="5823" y="1925"/>
                    <a:pt x="6679" y="1287"/>
                    <a:pt x="7689" y="774"/>
                  </a:cubicBezTo>
                  <a:cubicBezTo>
                    <a:pt x="8722" y="260"/>
                    <a:pt x="9797" y="0"/>
                    <a:pt x="10902" y="0"/>
                  </a:cubicBezTo>
                  <a:cubicBezTo>
                    <a:pt x="11398" y="0"/>
                    <a:pt x="11888" y="53"/>
                    <a:pt x="12366" y="165"/>
                  </a:cubicBezTo>
                  <a:cubicBezTo>
                    <a:pt x="12862" y="254"/>
                    <a:pt x="13406" y="443"/>
                    <a:pt x="13996" y="720"/>
                  </a:cubicBezTo>
                  <a:cubicBezTo>
                    <a:pt x="14604" y="998"/>
                    <a:pt x="15177" y="1435"/>
                    <a:pt x="15715" y="2043"/>
                  </a:cubicBezTo>
                  <a:cubicBezTo>
                    <a:pt x="16252" y="2652"/>
                    <a:pt x="16683" y="3402"/>
                    <a:pt x="17014" y="4287"/>
                  </a:cubicBezTo>
                  <a:cubicBezTo>
                    <a:pt x="17232" y="3862"/>
                    <a:pt x="17492" y="3449"/>
                    <a:pt x="17788" y="3041"/>
                  </a:cubicBezTo>
                  <a:cubicBezTo>
                    <a:pt x="18101" y="2634"/>
                    <a:pt x="18502" y="2185"/>
                    <a:pt x="18980" y="1689"/>
                  </a:cubicBezTo>
                  <a:cubicBezTo>
                    <a:pt x="19477" y="1169"/>
                    <a:pt x="20067" y="762"/>
                    <a:pt x="20746" y="466"/>
                  </a:cubicBezTo>
                  <a:cubicBezTo>
                    <a:pt x="21449" y="154"/>
                    <a:pt x="22187" y="0"/>
                    <a:pt x="22961" y="0"/>
                  </a:cubicBezTo>
                  <a:cubicBezTo>
                    <a:pt x="23717" y="0"/>
                    <a:pt x="24467" y="100"/>
                    <a:pt x="25205" y="301"/>
                  </a:cubicBezTo>
                  <a:cubicBezTo>
                    <a:pt x="25943" y="484"/>
                    <a:pt x="26622" y="886"/>
                    <a:pt x="27248" y="1494"/>
                  </a:cubicBezTo>
                  <a:cubicBezTo>
                    <a:pt x="27892" y="2085"/>
                    <a:pt x="28217" y="2829"/>
                    <a:pt x="28217" y="373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="" xmlns:a16="http://schemas.microsoft.com/office/drawing/2014/main" id="{69BE7EF7-B0BF-2F0C-6003-BD3543157A5F}"/>
                </a:ext>
              </a:extLst>
            </p:cNvPr>
            <p:cNvSpPr/>
            <p:nvPr/>
          </p:nvSpPr>
          <p:spPr>
            <a:xfrm>
              <a:off x="7610904" y="331892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="" xmlns:a16="http://schemas.microsoft.com/office/drawing/2014/main" id="{340C049D-E9EB-2002-AEC3-8E1F71100E1B}"/>
                </a:ext>
              </a:extLst>
            </p:cNvPr>
            <p:cNvSpPr/>
            <p:nvPr/>
          </p:nvSpPr>
          <p:spPr>
            <a:xfrm>
              <a:off x="7610904" y="3131331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="" xmlns:a16="http://schemas.microsoft.com/office/drawing/2014/main" id="{CC4A0FD8-A016-A353-B853-AB838B1BFAEC}"/>
                </a:ext>
              </a:extLst>
            </p:cNvPr>
            <p:cNvSpPr/>
            <p:nvPr/>
          </p:nvSpPr>
          <p:spPr>
            <a:xfrm>
              <a:off x="7610904" y="29437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="" xmlns:a16="http://schemas.microsoft.com/office/drawing/2014/main" id="{DA40F939-CC70-ED15-B2DA-9E9036CE3290}"/>
                </a:ext>
              </a:extLst>
            </p:cNvPr>
            <p:cNvSpPr/>
            <p:nvPr/>
          </p:nvSpPr>
          <p:spPr>
            <a:xfrm>
              <a:off x="7610904" y="27561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="" xmlns:a16="http://schemas.microsoft.com/office/drawing/2014/main" id="{886BCD48-6597-507A-8746-504B5956F0B1}"/>
                </a:ext>
              </a:extLst>
            </p:cNvPr>
            <p:cNvSpPr/>
            <p:nvPr/>
          </p:nvSpPr>
          <p:spPr>
            <a:xfrm>
              <a:off x="7610904" y="2568530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="" xmlns:a16="http://schemas.microsoft.com/office/drawing/2014/main" id="{12AEF8B7-3300-60F8-3C29-D99EB974839E}"/>
                </a:ext>
              </a:extLst>
            </p:cNvPr>
            <p:cNvSpPr/>
            <p:nvPr/>
          </p:nvSpPr>
          <p:spPr>
            <a:xfrm>
              <a:off x="7610904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="" xmlns:a16="http://schemas.microsoft.com/office/drawing/2014/main" id="{E0B62682-E78F-2C9C-1FB9-326799F00367}"/>
                </a:ext>
              </a:extLst>
            </p:cNvPr>
            <p:cNvSpPr/>
            <p:nvPr/>
          </p:nvSpPr>
          <p:spPr>
            <a:xfrm>
              <a:off x="7610904" y="3318928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="" xmlns:a16="http://schemas.microsoft.com/office/drawing/2014/main" id="{B6552284-CFD7-BCE5-5958-758A4A297C5E}"/>
                </a:ext>
              </a:extLst>
            </p:cNvPr>
            <p:cNvSpPr/>
            <p:nvPr/>
          </p:nvSpPr>
          <p:spPr>
            <a:xfrm>
              <a:off x="7610904" y="3131331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="" xmlns:a16="http://schemas.microsoft.com/office/drawing/2014/main" id="{21005A1A-7158-6EC7-7C07-71A165EB6800}"/>
                </a:ext>
              </a:extLst>
            </p:cNvPr>
            <p:cNvSpPr/>
            <p:nvPr/>
          </p:nvSpPr>
          <p:spPr>
            <a:xfrm>
              <a:off x="7610904" y="29437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="" xmlns:a16="http://schemas.microsoft.com/office/drawing/2014/main" id="{5A8DBCEB-5E74-E2C5-973C-C2372F7CF97D}"/>
                </a:ext>
              </a:extLst>
            </p:cNvPr>
            <p:cNvSpPr/>
            <p:nvPr/>
          </p:nvSpPr>
          <p:spPr>
            <a:xfrm>
              <a:off x="7610904" y="27561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="" xmlns:a16="http://schemas.microsoft.com/office/drawing/2014/main" id="{DB9D16FA-A28F-5DEE-979B-7E2DA4122389}"/>
                </a:ext>
              </a:extLst>
            </p:cNvPr>
            <p:cNvSpPr/>
            <p:nvPr/>
          </p:nvSpPr>
          <p:spPr>
            <a:xfrm>
              <a:off x="7610904" y="2568530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="" xmlns:a16="http://schemas.microsoft.com/office/drawing/2014/main" id="{68461C2D-2439-1155-F85C-3C88B0157C97}"/>
                </a:ext>
              </a:extLst>
            </p:cNvPr>
            <p:cNvSpPr/>
            <p:nvPr/>
          </p:nvSpPr>
          <p:spPr>
            <a:xfrm>
              <a:off x="7518210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="" xmlns:a16="http://schemas.microsoft.com/office/drawing/2014/main" id="{688FD7B8-B1CA-EAEA-2C58-9E09ADE8B62E}"/>
                </a:ext>
              </a:extLst>
            </p:cNvPr>
            <p:cNvSpPr/>
            <p:nvPr/>
          </p:nvSpPr>
          <p:spPr>
            <a:xfrm>
              <a:off x="7551391" y="3330709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="" xmlns:a16="http://schemas.microsoft.com/office/drawing/2014/main" id="{CA061910-DB0D-059E-6E83-5EDFE9EEB16B}"/>
                </a:ext>
              </a:extLst>
            </p:cNvPr>
            <p:cNvSpPr/>
            <p:nvPr/>
          </p:nvSpPr>
          <p:spPr>
            <a:xfrm>
              <a:off x="7564956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0" y="37058"/>
                    <a:pt x="5278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8" y="1589"/>
                    <a:pt x="8340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="" xmlns:a16="http://schemas.microsoft.com/office/drawing/2014/main" id="{EC6CD9FC-8C51-ECCA-8FDD-5647D382C581}"/>
                </a:ext>
              </a:extLst>
            </p:cNvPr>
            <p:cNvSpPr/>
            <p:nvPr/>
          </p:nvSpPr>
          <p:spPr>
            <a:xfrm>
              <a:off x="7519478" y="3112823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44 h 37057"/>
                <a:gd name="connsiteX3" fmla="*/ 6722 w 24688"/>
                <a:gd name="connsiteY3" fmla="*/ 29569 h 37057"/>
                <a:gd name="connsiteX4" fmla="*/ 12344 w 24688"/>
                <a:gd name="connsiteY4" fmla="*/ 33231 h 37057"/>
                <a:gd name="connsiteX5" fmla="*/ 17966 w 24688"/>
                <a:gd name="connsiteY5" fmla="*/ 29569 h 37057"/>
                <a:gd name="connsiteX6" fmla="*/ 19856 w 24688"/>
                <a:gd name="connsiteY6" fmla="*/ 18544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44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44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44"/>
                  </a:cubicBezTo>
                  <a:cubicBezTo>
                    <a:pt x="4856" y="23439"/>
                    <a:pt x="5478" y="27113"/>
                    <a:pt x="6722" y="29569"/>
                  </a:cubicBezTo>
                  <a:cubicBezTo>
                    <a:pt x="7982" y="32008"/>
                    <a:pt x="9856" y="33231"/>
                    <a:pt x="12344" y="33231"/>
                  </a:cubicBezTo>
                  <a:cubicBezTo>
                    <a:pt x="14848" y="33231"/>
                    <a:pt x="16722" y="32008"/>
                    <a:pt x="17966" y="29569"/>
                  </a:cubicBezTo>
                  <a:cubicBezTo>
                    <a:pt x="19226" y="27113"/>
                    <a:pt x="19856" y="23439"/>
                    <a:pt x="19856" y="18544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14"/>
                    <a:pt x="24688" y="18544"/>
                  </a:cubicBezTo>
                  <a:cubicBezTo>
                    <a:pt x="24688" y="24555"/>
                    <a:pt x="23628" y="29150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50"/>
                    <a:pt x="0" y="24555"/>
                    <a:pt x="0" y="18544"/>
                  </a:cubicBezTo>
                  <a:cubicBezTo>
                    <a:pt x="0" y="12514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="" xmlns:a16="http://schemas.microsoft.com/office/drawing/2014/main" id="{1CD2800B-2F55-0F1F-EA55-C3A8CDD72871}"/>
                </a:ext>
              </a:extLst>
            </p:cNvPr>
            <p:cNvSpPr/>
            <p:nvPr/>
          </p:nvSpPr>
          <p:spPr>
            <a:xfrm>
              <a:off x="7552659" y="3143113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="" xmlns:a16="http://schemas.microsoft.com/office/drawing/2014/main" id="{23D85FEC-206E-13CD-9B46-1A9E70DA75EA}"/>
                </a:ext>
              </a:extLst>
            </p:cNvPr>
            <p:cNvSpPr/>
            <p:nvPr/>
          </p:nvSpPr>
          <p:spPr>
            <a:xfrm>
              <a:off x="7568376" y="3113473"/>
              <a:ext cx="21267" cy="35716"/>
            </a:xfrm>
            <a:custGeom>
              <a:avLst/>
              <a:gdLst>
                <a:gd name="connsiteX0" fmla="*/ 694 w 21267"/>
                <a:gd name="connsiteY0" fmla="*/ 31648 h 35716"/>
                <a:gd name="connsiteX1" fmla="*/ 8588 w 21267"/>
                <a:gd name="connsiteY1" fmla="*/ 31648 h 35716"/>
                <a:gd name="connsiteX2" fmla="*/ 8588 w 21267"/>
                <a:gd name="connsiteY2" fmla="*/ 4400 h 35716"/>
                <a:gd name="connsiteX3" fmla="*/ 0 w 21267"/>
                <a:gd name="connsiteY3" fmla="*/ 6124 h 35716"/>
                <a:gd name="connsiteX4" fmla="*/ 0 w 21267"/>
                <a:gd name="connsiteY4" fmla="*/ 1719 h 35716"/>
                <a:gd name="connsiteX5" fmla="*/ 8541 w 21267"/>
                <a:gd name="connsiteY5" fmla="*/ 0 h 35716"/>
                <a:gd name="connsiteX6" fmla="*/ 13373 w 21267"/>
                <a:gd name="connsiteY6" fmla="*/ 0 h 35716"/>
                <a:gd name="connsiteX7" fmla="*/ 13373 w 21267"/>
                <a:gd name="connsiteY7" fmla="*/ 31648 h 35716"/>
                <a:gd name="connsiteX8" fmla="*/ 21268 w 21267"/>
                <a:gd name="connsiteY8" fmla="*/ 31648 h 35716"/>
                <a:gd name="connsiteX9" fmla="*/ 21268 w 21267"/>
                <a:gd name="connsiteY9" fmla="*/ 35717 h 35716"/>
                <a:gd name="connsiteX10" fmla="*/ 694 w 21267"/>
                <a:gd name="connsiteY10" fmla="*/ 35717 h 35716"/>
                <a:gd name="connsiteX11" fmla="*/ 694 w 21267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7" h="35716">
                  <a:moveTo>
                    <a:pt x="694" y="31648"/>
                  </a:moveTo>
                  <a:lnTo>
                    <a:pt x="8588" y="31648"/>
                  </a:lnTo>
                  <a:lnTo>
                    <a:pt x="8588" y="4400"/>
                  </a:lnTo>
                  <a:lnTo>
                    <a:pt x="0" y="6124"/>
                  </a:lnTo>
                  <a:lnTo>
                    <a:pt x="0" y="1719"/>
                  </a:lnTo>
                  <a:lnTo>
                    <a:pt x="8541" y="0"/>
                  </a:lnTo>
                  <a:lnTo>
                    <a:pt x="13373" y="0"/>
                  </a:lnTo>
                  <a:lnTo>
                    <a:pt x="13373" y="31648"/>
                  </a:lnTo>
                  <a:lnTo>
                    <a:pt x="21268" y="31648"/>
                  </a:lnTo>
                  <a:lnTo>
                    <a:pt x="21268" y="35717"/>
                  </a:lnTo>
                  <a:lnTo>
                    <a:pt x="694" y="35717"/>
                  </a:lnTo>
                  <a:lnTo>
                    <a:pt x="694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="" xmlns:a16="http://schemas.microsoft.com/office/drawing/2014/main" id="{2D05E54B-BE08-5AF0-BB1F-DC0B52F6FC73}"/>
                </a:ext>
              </a:extLst>
            </p:cNvPr>
            <p:cNvSpPr/>
            <p:nvPr/>
          </p:nvSpPr>
          <p:spPr>
            <a:xfrm>
              <a:off x="7519861" y="29252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30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30"/>
                    <a:pt x="12344" y="33230"/>
                  </a:cubicBezTo>
                  <a:cubicBezTo>
                    <a:pt x="14848" y="33230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7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7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="" xmlns:a16="http://schemas.microsoft.com/office/drawing/2014/main" id="{27709199-8367-888B-BE60-71329CCB942B}"/>
                </a:ext>
              </a:extLst>
            </p:cNvPr>
            <p:cNvSpPr/>
            <p:nvPr/>
          </p:nvSpPr>
          <p:spPr>
            <a:xfrm>
              <a:off x="7553042" y="2955511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6 h 6076"/>
                <a:gd name="connsiteX3" fmla="*/ 0 w 5047"/>
                <a:gd name="connsiteY3" fmla="*/ 6076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="" xmlns:a16="http://schemas.microsoft.com/office/drawing/2014/main" id="{7FA98737-FF36-CCC8-2A89-6E26ADC832EA}"/>
                </a:ext>
              </a:extLst>
            </p:cNvPr>
            <p:cNvSpPr/>
            <p:nvPr/>
          </p:nvSpPr>
          <p:spPr>
            <a:xfrm>
              <a:off x="7566965" y="2925225"/>
              <a:ext cx="22679" cy="36363"/>
            </a:xfrm>
            <a:custGeom>
              <a:avLst/>
              <a:gdLst>
                <a:gd name="connsiteX0" fmla="*/ 5813 w 22679"/>
                <a:gd name="connsiteY0" fmla="*/ 32296 h 36363"/>
                <a:gd name="connsiteX1" fmla="*/ 22679 w 22679"/>
                <a:gd name="connsiteY1" fmla="*/ 32296 h 36363"/>
                <a:gd name="connsiteX2" fmla="*/ 22679 w 22679"/>
                <a:gd name="connsiteY2" fmla="*/ 36363 h 36363"/>
                <a:gd name="connsiteX3" fmla="*/ 0 w 22679"/>
                <a:gd name="connsiteY3" fmla="*/ 36363 h 36363"/>
                <a:gd name="connsiteX4" fmla="*/ 0 w 22679"/>
                <a:gd name="connsiteY4" fmla="*/ 32296 h 36363"/>
                <a:gd name="connsiteX5" fmla="*/ 7488 w 22679"/>
                <a:gd name="connsiteY5" fmla="*/ 24665 h 36363"/>
                <a:gd name="connsiteX6" fmla="*/ 13469 w 22679"/>
                <a:gd name="connsiteY6" fmla="*/ 18469 h 36363"/>
                <a:gd name="connsiteX7" fmla="*/ 16699 w 22679"/>
                <a:gd name="connsiteY7" fmla="*/ 14067 h 36363"/>
                <a:gd name="connsiteX8" fmla="*/ 17631 w 22679"/>
                <a:gd name="connsiteY8" fmla="*/ 10502 h 36363"/>
                <a:gd name="connsiteX9" fmla="*/ 15622 w 22679"/>
                <a:gd name="connsiteY9" fmla="*/ 5861 h 36363"/>
                <a:gd name="connsiteX10" fmla="*/ 10430 w 22679"/>
                <a:gd name="connsiteY10" fmla="*/ 4067 h 36363"/>
                <a:gd name="connsiteX11" fmla="*/ 5622 w 22679"/>
                <a:gd name="connsiteY11" fmla="*/ 4857 h 36363"/>
                <a:gd name="connsiteX12" fmla="*/ 239 w 22679"/>
                <a:gd name="connsiteY12" fmla="*/ 7249 h 36363"/>
                <a:gd name="connsiteX13" fmla="*/ 239 w 22679"/>
                <a:gd name="connsiteY13" fmla="*/ 2369 h 36363"/>
                <a:gd name="connsiteX14" fmla="*/ 5694 w 22679"/>
                <a:gd name="connsiteY14" fmla="*/ 598 h 36363"/>
                <a:gd name="connsiteX15" fmla="*/ 10335 w 22679"/>
                <a:gd name="connsiteY15" fmla="*/ 0 h 36363"/>
                <a:gd name="connsiteX16" fmla="*/ 19187 w 22679"/>
                <a:gd name="connsiteY16" fmla="*/ 2775 h 36363"/>
                <a:gd name="connsiteX17" fmla="*/ 22488 w 22679"/>
                <a:gd name="connsiteY17" fmla="*/ 10191 h 36363"/>
                <a:gd name="connsiteX18" fmla="*/ 21650 w 22679"/>
                <a:gd name="connsiteY18" fmla="*/ 14378 h 36363"/>
                <a:gd name="connsiteX19" fmla="*/ 18660 w 22679"/>
                <a:gd name="connsiteY19" fmla="*/ 19019 h 36363"/>
                <a:gd name="connsiteX20" fmla="*/ 14856 w 22679"/>
                <a:gd name="connsiteY20" fmla="*/ 23038 h 36363"/>
                <a:gd name="connsiteX21" fmla="*/ 5813 w 22679"/>
                <a:gd name="connsiteY21" fmla="*/ 32296 h 3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3">
                  <a:moveTo>
                    <a:pt x="5813" y="32296"/>
                  </a:moveTo>
                  <a:lnTo>
                    <a:pt x="22679" y="32296"/>
                  </a:lnTo>
                  <a:lnTo>
                    <a:pt x="22679" y="36363"/>
                  </a:lnTo>
                  <a:lnTo>
                    <a:pt x="0" y="36363"/>
                  </a:lnTo>
                  <a:lnTo>
                    <a:pt x="0" y="32296"/>
                  </a:lnTo>
                  <a:cubicBezTo>
                    <a:pt x="1834" y="30398"/>
                    <a:pt x="4331" y="27854"/>
                    <a:pt x="7488" y="24665"/>
                  </a:cubicBezTo>
                  <a:cubicBezTo>
                    <a:pt x="10662" y="21459"/>
                    <a:pt x="12656" y="19394"/>
                    <a:pt x="13469" y="18469"/>
                  </a:cubicBezTo>
                  <a:cubicBezTo>
                    <a:pt x="15016" y="16731"/>
                    <a:pt x="16092" y="15263"/>
                    <a:pt x="16699" y="14067"/>
                  </a:cubicBezTo>
                  <a:cubicBezTo>
                    <a:pt x="17320" y="12855"/>
                    <a:pt x="17631" y="11666"/>
                    <a:pt x="17631" y="10502"/>
                  </a:cubicBezTo>
                  <a:cubicBezTo>
                    <a:pt x="17631" y="8604"/>
                    <a:pt x="16961" y="7057"/>
                    <a:pt x="15622" y="5861"/>
                  </a:cubicBezTo>
                  <a:cubicBezTo>
                    <a:pt x="14298" y="4665"/>
                    <a:pt x="12568" y="4067"/>
                    <a:pt x="10430" y="4067"/>
                  </a:cubicBezTo>
                  <a:cubicBezTo>
                    <a:pt x="8916" y="4067"/>
                    <a:pt x="7313" y="4331"/>
                    <a:pt x="5622" y="4857"/>
                  </a:cubicBezTo>
                  <a:cubicBezTo>
                    <a:pt x="3947" y="5383"/>
                    <a:pt x="2153" y="6181"/>
                    <a:pt x="239" y="7249"/>
                  </a:cubicBezTo>
                  <a:lnTo>
                    <a:pt x="239" y="2369"/>
                  </a:lnTo>
                  <a:cubicBezTo>
                    <a:pt x="2185" y="1587"/>
                    <a:pt x="4003" y="997"/>
                    <a:pt x="5694" y="598"/>
                  </a:cubicBezTo>
                  <a:cubicBezTo>
                    <a:pt x="7384" y="200"/>
                    <a:pt x="8931" y="0"/>
                    <a:pt x="10335" y="0"/>
                  </a:cubicBezTo>
                  <a:cubicBezTo>
                    <a:pt x="14035" y="0"/>
                    <a:pt x="16986" y="925"/>
                    <a:pt x="19187" y="2775"/>
                  </a:cubicBezTo>
                  <a:cubicBezTo>
                    <a:pt x="21388" y="4625"/>
                    <a:pt x="22488" y="7097"/>
                    <a:pt x="22488" y="10191"/>
                  </a:cubicBezTo>
                  <a:cubicBezTo>
                    <a:pt x="22488" y="11659"/>
                    <a:pt x="22209" y="13054"/>
                    <a:pt x="21650" y="14378"/>
                  </a:cubicBezTo>
                  <a:cubicBezTo>
                    <a:pt x="21108" y="15686"/>
                    <a:pt x="20111" y="17232"/>
                    <a:pt x="18660" y="19019"/>
                  </a:cubicBezTo>
                  <a:cubicBezTo>
                    <a:pt x="18261" y="19481"/>
                    <a:pt x="16993" y="20821"/>
                    <a:pt x="14856" y="23038"/>
                  </a:cubicBezTo>
                  <a:cubicBezTo>
                    <a:pt x="12719" y="25239"/>
                    <a:pt x="9705" y="28325"/>
                    <a:pt x="5813" y="32296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="" xmlns:a16="http://schemas.microsoft.com/office/drawing/2014/main" id="{FB5A22F0-3AC7-D95F-8BD8-B96D45DA4542}"/>
                </a:ext>
              </a:extLst>
            </p:cNvPr>
            <p:cNvSpPr/>
            <p:nvPr/>
          </p:nvSpPr>
          <p:spPr>
            <a:xfrm>
              <a:off x="7518880" y="27376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="" xmlns:a16="http://schemas.microsoft.com/office/drawing/2014/main" id="{13F658FF-7F24-8D18-EAEA-97ADDABA1D19}"/>
                </a:ext>
              </a:extLst>
            </p:cNvPr>
            <p:cNvSpPr/>
            <p:nvPr/>
          </p:nvSpPr>
          <p:spPr>
            <a:xfrm>
              <a:off x="7552061" y="2767912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6 h 6076"/>
                <a:gd name="connsiteX3" fmla="*/ 0 w 5048"/>
                <a:gd name="connsiteY3" fmla="*/ 6076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="" xmlns:a16="http://schemas.microsoft.com/office/drawing/2014/main" id="{69EFE95F-9E33-42DC-BA63-FF4AA534A136}"/>
                </a:ext>
              </a:extLst>
            </p:cNvPr>
            <p:cNvSpPr/>
            <p:nvPr/>
          </p:nvSpPr>
          <p:spPr>
            <a:xfrm>
              <a:off x="7566128" y="2737625"/>
              <a:ext cx="23516" cy="37056"/>
            </a:xfrm>
            <a:custGeom>
              <a:avLst/>
              <a:gdLst>
                <a:gd name="connsiteX0" fmla="*/ 16148 w 23516"/>
                <a:gd name="connsiteY0" fmla="*/ 17105 h 37056"/>
                <a:gd name="connsiteX1" fmla="*/ 21555 w 23516"/>
                <a:gd name="connsiteY1" fmla="*/ 20191 h 37056"/>
                <a:gd name="connsiteX2" fmla="*/ 23517 w 23516"/>
                <a:gd name="connsiteY2" fmla="*/ 25980 h 37056"/>
                <a:gd name="connsiteX3" fmla="*/ 19880 w 23516"/>
                <a:gd name="connsiteY3" fmla="*/ 34162 h 37056"/>
                <a:gd name="connsiteX4" fmla="*/ 9546 w 23516"/>
                <a:gd name="connsiteY4" fmla="*/ 37057 h 37056"/>
                <a:gd name="connsiteX5" fmla="*/ 4905 w 23516"/>
                <a:gd name="connsiteY5" fmla="*/ 36602 h 37056"/>
                <a:gd name="connsiteX6" fmla="*/ 0 w 23516"/>
                <a:gd name="connsiteY6" fmla="*/ 35286 h 37056"/>
                <a:gd name="connsiteX7" fmla="*/ 0 w 23516"/>
                <a:gd name="connsiteY7" fmla="*/ 30622 h 37056"/>
                <a:gd name="connsiteX8" fmla="*/ 4402 w 23516"/>
                <a:gd name="connsiteY8" fmla="*/ 32392 h 37056"/>
                <a:gd name="connsiteX9" fmla="*/ 9402 w 23516"/>
                <a:gd name="connsiteY9" fmla="*/ 32990 h 37056"/>
                <a:gd name="connsiteX10" fmla="*/ 16316 w 23516"/>
                <a:gd name="connsiteY10" fmla="*/ 31196 h 37056"/>
                <a:gd name="connsiteX11" fmla="*/ 18708 w 23516"/>
                <a:gd name="connsiteY11" fmla="*/ 25980 h 37056"/>
                <a:gd name="connsiteX12" fmla="*/ 16483 w 23516"/>
                <a:gd name="connsiteY12" fmla="*/ 21052 h 37056"/>
                <a:gd name="connsiteX13" fmla="*/ 10335 w 23516"/>
                <a:gd name="connsiteY13" fmla="*/ 19258 h 37056"/>
                <a:gd name="connsiteX14" fmla="*/ 6173 w 23516"/>
                <a:gd name="connsiteY14" fmla="*/ 19258 h 37056"/>
                <a:gd name="connsiteX15" fmla="*/ 6173 w 23516"/>
                <a:gd name="connsiteY15" fmla="*/ 15287 h 37056"/>
                <a:gd name="connsiteX16" fmla="*/ 10526 w 23516"/>
                <a:gd name="connsiteY16" fmla="*/ 15287 h 37056"/>
                <a:gd name="connsiteX17" fmla="*/ 15981 w 23516"/>
                <a:gd name="connsiteY17" fmla="*/ 13875 h 37056"/>
                <a:gd name="connsiteX18" fmla="*/ 17871 w 23516"/>
                <a:gd name="connsiteY18" fmla="*/ 9761 h 37056"/>
                <a:gd name="connsiteX19" fmla="*/ 15909 w 23516"/>
                <a:gd name="connsiteY19" fmla="*/ 5550 h 37056"/>
                <a:gd name="connsiteX20" fmla="*/ 10335 w 23516"/>
                <a:gd name="connsiteY20" fmla="*/ 4067 h 37056"/>
                <a:gd name="connsiteX21" fmla="*/ 6077 w 23516"/>
                <a:gd name="connsiteY21" fmla="*/ 4498 h 37056"/>
                <a:gd name="connsiteX22" fmla="*/ 1077 w 23516"/>
                <a:gd name="connsiteY22" fmla="*/ 5837 h 37056"/>
                <a:gd name="connsiteX23" fmla="*/ 1077 w 23516"/>
                <a:gd name="connsiteY23" fmla="*/ 1531 h 37056"/>
                <a:gd name="connsiteX24" fmla="*/ 6220 w 23516"/>
                <a:gd name="connsiteY24" fmla="*/ 383 h 37056"/>
                <a:gd name="connsiteX25" fmla="*/ 10766 w 23516"/>
                <a:gd name="connsiteY25" fmla="*/ 0 h 37056"/>
                <a:gd name="connsiteX26" fmla="*/ 19474 w 23516"/>
                <a:gd name="connsiteY26" fmla="*/ 2512 h 37056"/>
                <a:gd name="connsiteX27" fmla="*/ 22679 w 23516"/>
                <a:gd name="connsiteY27" fmla="*/ 9258 h 37056"/>
                <a:gd name="connsiteX28" fmla="*/ 20981 w 23516"/>
                <a:gd name="connsiteY28" fmla="*/ 14282 h 37056"/>
                <a:gd name="connsiteX29" fmla="*/ 16148 w 23516"/>
                <a:gd name="connsiteY29" fmla="*/ 17105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6">
                  <a:moveTo>
                    <a:pt x="16148" y="17105"/>
                  </a:moveTo>
                  <a:cubicBezTo>
                    <a:pt x="18461" y="17599"/>
                    <a:pt x="20263" y="18628"/>
                    <a:pt x="21555" y="20191"/>
                  </a:cubicBezTo>
                  <a:cubicBezTo>
                    <a:pt x="22863" y="21754"/>
                    <a:pt x="23517" y="23684"/>
                    <a:pt x="23517" y="25980"/>
                  </a:cubicBezTo>
                  <a:cubicBezTo>
                    <a:pt x="23517" y="29505"/>
                    <a:pt x="22304" y="32233"/>
                    <a:pt x="19880" y="34162"/>
                  </a:cubicBezTo>
                  <a:cubicBezTo>
                    <a:pt x="17456" y="36092"/>
                    <a:pt x="14011" y="37057"/>
                    <a:pt x="9546" y="37057"/>
                  </a:cubicBezTo>
                  <a:cubicBezTo>
                    <a:pt x="8046" y="37057"/>
                    <a:pt x="6500" y="36905"/>
                    <a:pt x="4905" y="36602"/>
                  </a:cubicBezTo>
                  <a:cubicBezTo>
                    <a:pt x="3325" y="36315"/>
                    <a:pt x="1691" y="35876"/>
                    <a:pt x="0" y="35286"/>
                  </a:cubicBezTo>
                  <a:lnTo>
                    <a:pt x="0" y="30622"/>
                  </a:lnTo>
                  <a:cubicBezTo>
                    <a:pt x="1340" y="31403"/>
                    <a:pt x="2807" y="31993"/>
                    <a:pt x="4402" y="32392"/>
                  </a:cubicBezTo>
                  <a:cubicBezTo>
                    <a:pt x="5997" y="32790"/>
                    <a:pt x="7664" y="32990"/>
                    <a:pt x="9402" y="32990"/>
                  </a:cubicBezTo>
                  <a:cubicBezTo>
                    <a:pt x="12432" y="32990"/>
                    <a:pt x="14737" y="32392"/>
                    <a:pt x="16316" y="31196"/>
                  </a:cubicBezTo>
                  <a:cubicBezTo>
                    <a:pt x="17911" y="30000"/>
                    <a:pt x="18708" y="28261"/>
                    <a:pt x="18708" y="25980"/>
                  </a:cubicBezTo>
                  <a:cubicBezTo>
                    <a:pt x="18708" y="23875"/>
                    <a:pt x="17967" y="22233"/>
                    <a:pt x="16483" y="21052"/>
                  </a:cubicBezTo>
                  <a:cubicBezTo>
                    <a:pt x="15016" y="19856"/>
                    <a:pt x="12966" y="19258"/>
                    <a:pt x="10335" y="19258"/>
                  </a:cubicBezTo>
                  <a:lnTo>
                    <a:pt x="6173" y="19258"/>
                  </a:lnTo>
                  <a:lnTo>
                    <a:pt x="6173" y="15287"/>
                  </a:lnTo>
                  <a:lnTo>
                    <a:pt x="10526" y="15287"/>
                  </a:lnTo>
                  <a:cubicBezTo>
                    <a:pt x="12903" y="15287"/>
                    <a:pt x="14721" y="14817"/>
                    <a:pt x="15981" y="13875"/>
                  </a:cubicBezTo>
                  <a:cubicBezTo>
                    <a:pt x="17241" y="12918"/>
                    <a:pt x="17871" y="11547"/>
                    <a:pt x="17871" y="9761"/>
                  </a:cubicBezTo>
                  <a:cubicBezTo>
                    <a:pt x="17871" y="7926"/>
                    <a:pt x="17217" y="6523"/>
                    <a:pt x="15909" y="5550"/>
                  </a:cubicBezTo>
                  <a:cubicBezTo>
                    <a:pt x="14617" y="4561"/>
                    <a:pt x="12759" y="4067"/>
                    <a:pt x="10335" y="4067"/>
                  </a:cubicBezTo>
                  <a:cubicBezTo>
                    <a:pt x="9011" y="4067"/>
                    <a:pt x="7592" y="4211"/>
                    <a:pt x="6077" y="4498"/>
                  </a:cubicBezTo>
                  <a:cubicBezTo>
                    <a:pt x="4561" y="4785"/>
                    <a:pt x="2895" y="5231"/>
                    <a:pt x="1077" y="5837"/>
                  </a:cubicBezTo>
                  <a:lnTo>
                    <a:pt x="1077" y="1531"/>
                  </a:lnTo>
                  <a:cubicBezTo>
                    <a:pt x="2911" y="1021"/>
                    <a:pt x="4625" y="638"/>
                    <a:pt x="6220" y="383"/>
                  </a:cubicBezTo>
                  <a:cubicBezTo>
                    <a:pt x="7831" y="128"/>
                    <a:pt x="9346" y="0"/>
                    <a:pt x="10766" y="0"/>
                  </a:cubicBezTo>
                  <a:cubicBezTo>
                    <a:pt x="14434" y="0"/>
                    <a:pt x="17336" y="837"/>
                    <a:pt x="19474" y="2512"/>
                  </a:cubicBezTo>
                  <a:cubicBezTo>
                    <a:pt x="21611" y="4171"/>
                    <a:pt x="22679" y="6419"/>
                    <a:pt x="22679" y="9258"/>
                  </a:cubicBezTo>
                  <a:cubicBezTo>
                    <a:pt x="22679" y="11236"/>
                    <a:pt x="22113" y="12910"/>
                    <a:pt x="20981" y="14282"/>
                  </a:cubicBezTo>
                  <a:cubicBezTo>
                    <a:pt x="19849" y="15637"/>
                    <a:pt x="18238" y="16579"/>
                    <a:pt x="16148" y="1710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="" xmlns:a16="http://schemas.microsoft.com/office/drawing/2014/main" id="{2D74AC34-40D5-05A5-1053-DB0E36B18926}"/>
                </a:ext>
              </a:extLst>
            </p:cNvPr>
            <p:cNvSpPr/>
            <p:nvPr/>
          </p:nvSpPr>
          <p:spPr>
            <a:xfrm>
              <a:off x="7517708" y="25500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0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0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0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0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0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0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8"/>
                    <a:pt x="24688" y="12512"/>
                    <a:pt x="24688" y="18540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0"/>
                  </a:cubicBezTo>
                  <a:cubicBezTo>
                    <a:pt x="0" y="12512"/>
                    <a:pt x="1052" y="7918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="" xmlns:a16="http://schemas.microsoft.com/office/drawing/2014/main" id="{F21355AD-2794-B2D2-18AA-00CF79865E7A}"/>
                </a:ext>
              </a:extLst>
            </p:cNvPr>
            <p:cNvSpPr/>
            <p:nvPr/>
          </p:nvSpPr>
          <p:spPr>
            <a:xfrm>
              <a:off x="7550889" y="2580311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7 h 6076"/>
                <a:gd name="connsiteX3" fmla="*/ 0 w 5048"/>
                <a:gd name="connsiteY3" fmla="*/ 6077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="" xmlns:a16="http://schemas.microsoft.com/office/drawing/2014/main" id="{8F687C2B-8A9A-E85E-69EE-A5344FB20573}"/>
                </a:ext>
              </a:extLst>
            </p:cNvPr>
            <p:cNvSpPr/>
            <p:nvPr/>
          </p:nvSpPr>
          <p:spPr>
            <a:xfrm>
              <a:off x="7563616" y="2550671"/>
              <a:ext cx="26028" cy="35717"/>
            </a:xfrm>
            <a:custGeom>
              <a:avLst/>
              <a:gdLst>
                <a:gd name="connsiteX0" fmla="*/ 16124 w 26028"/>
                <a:gd name="connsiteY0" fmla="*/ 4210 h 35717"/>
                <a:gd name="connsiteX1" fmla="*/ 3923 w 26028"/>
                <a:gd name="connsiteY1" fmla="*/ 23277 h 35717"/>
                <a:gd name="connsiteX2" fmla="*/ 16124 w 26028"/>
                <a:gd name="connsiteY2" fmla="*/ 23277 h 35717"/>
                <a:gd name="connsiteX3" fmla="*/ 16124 w 26028"/>
                <a:gd name="connsiteY3" fmla="*/ 4210 h 35717"/>
                <a:gd name="connsiteX4" fmla="*/ 14856 w 26028"/>
                <a:gd name="connsiteY4" fmla="*/ 0 h 35717"/>
                <a:gd name="connsiteX5" fmla="*/ 20932 w 26028"/>
                <a:gd name="connsiteY5" fmla="*/ 0 h 35717"/>
                <a:gd name="connsiteX6" fmla="*/ 20932 w 26028"/>
                <a:gd name="connsiteY6" fmla="*/ 23277 h 35717"/>
                <a:gd name="connsiteX7" fmla="*/ 26028 w 26028"/>
                <a:gd name="connsiteY7" fmla="*/ 23277 h 35717"/>
                <a:gd name="connsiteX8" fmla="*/ 26028 w 26028"/>
                <a:gd name="connsiteY8" fmla="*/ 27296 h 35717"/>
                <a:gd name="connsiteX9" fmla="*/ 20932 w 26028"/>
                <a:gd name="connsiteY9" fmla="*/ 27296 h 35717"/>
                <a:gd name="connsiteX10" fmla="*/ 20932 w 26028"/>
                <a:gd name="connsiteY10" fmla="*/ 35717 h 35717"/>
                <a:gd name="connsiteX11" fmla="*/ 16124 w 26028"/>
                <a:gd name="connsiteY11" fmla="*/ 35717 h 35717"/>
                <a:gd name="connsiteX12" fmla="*/ 16124 w 26028"/>
                <a:gd name="connsiteY12" fmla="*/ 27296 h 35717"/>
                <a:gd name="connsiteX13" fmla="*/ 0 w 26028"/>
                <a:gd name="connsiteY13" fmla="*/ 27296 h 35717"/>
                <a:gd name="connsiteX14" fmla="*/ 0 w 26028"/>
                <a:gd name="connsiteY14" fmla="*/ 22631 h 35717"/>
                <a:gd name="connsiteX15" fmla="*/ 14856 w 26028"/>
                <a:gd name="connsiteY15" fmla="*/ 0 h 3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028" h="35717">
                  <a:moveTo>
                    <a:pt x="16124" y="4210"/>
                  </a:moveTo>
                  <a:lnTo>
                    <a:pt x="3923" y="23277"/>
                  </a:lnTo>
                  <a:lnTo>
                    <a:pt x="16124" y="23277"/>
                  </a:lnTo>
                  <a:lnTo>
                    <a:pt x="16124" y="4210"/>
                  </a:lnTo>
                  <a:moveTo>
                    <a:pt x="14856" y="0"/>
                  </a:moveTo>
                  <a:lnTo>
                    <a:pt x="20932" y="0"/>
                  </a:lnTo>
                  <a:lnTo>
                    <a:pt x="20932" y="23277"/>
                  </a:lnTo>
                  <a:lnTo>
                    <a:pt x="26028" y="23277"/>
                  </a:lnTo>
                  <a:lnTo>
                    <a:pt x="26028" y="27296"/>
                  </a:lnTo>
                  <a:lnTo>
                    <a:pt x="20932" y="27296"/>
                  </a:lnTo>
                  <a:lnTo>
                    <a:pt x="20932" y="35717"/>
                  </a:lnTo>
                  <a:lnTo>
                    <a:pt x="16124" y="35717"/>
                  </a:lnTo>
                  <a:lnTo>
                    <a:pt x="16124" y="27296"/>
                  </a:lnTo>
                  <a:lnTo>
                    <a:pt x="0" y="27296"/>
                  </a:lnTo>
                  <a:lnTo>
                    <a:pt x="0" y="22631"/>
                  </a:lnTo>
                  <a:lnTo>
                    <a:pt x="1485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="" xmlns:a16="http://schemas.microsoft.com/office/drawing/2014/main" id="{DF4C0D1F-5E97-0892-762C-C6CC212544D0}"/>
                </a:ext>
              </a:extLst>
            </p:cNvPr>
            <p:cNvSpPr/>
            <p:nvPr/>
          </p:nvSpPr>
          <p:spPr>
            <a:xfrm>
              <a:off x="7447284" y="2956023"/>
              <a:ext cx="38702" cy="47693"/>
            </a:xfrm>
            <a:custGeom>
              <a:avLst/>
              <a:gdLst>
                <a:gd name="connsiteX0" fmla="*/ 636 w 38702"/>
                <a:gd name="connsiteY0" fmla="*/ 0 h 47693"/>
                <a:gd name="connsiteX1" fmla="*/ 1770 w 38702"/>
                <a:gd name="connsiteY1" fmla="*/ 968 h 47693"/>
                <a:gd name="connsiteX2" fmla="*/ 2932 w 38702"/>
                <a:gd name="connsiteY2" fmla="*/ 5366 h 47693"/>
                <a:gd name="connsiteX3" fmla="*/ 5948 w 38702"/>
                <a:gd name="connsiteY3" fmla="*/ 7082 h 47693"/>
                <a:gd name="connsiteX4" fmla="*/ 37513 w 38702"/>
                <a:gd name="connsiteY4" fmla="*/ 14994 h 47693"/>
                <a:gd name="connsiteX5" fmla="*/ 38620 w 38702"/>
                <a:gd name="connsiteY5" fmla="*/ 15437 h 47693"/>
                <a:gd name="connsiteX6" fmla="*/ 38703 w 38702"/>
                <a:gd name="connsiteY6" fmla="*/ 15907 h 47693"/>
                <a:gd name="connsiteX7" fmla="*/ 38509 w 38702"/>
                <a:gd name="connsiteY7" fmla="*/ 16516 h 47693"/>
                <a:gd name="connsiteX8" fmla="*/ 37624 w 38702"/>
                <a:gd name="connsiteY8" fmla="*/ 16986 h 47693"/>
                <a:gd name="connsiteX9" fmla="*/ 4260 w 38702"/>
                <a:gd name="connsiteY9" fmla="*/ 31095 h 47693"/>
                <a:gd name="connsiteX10" fmla="*/ 3735 w 38702"/>
                <a:gd name="connsiteY10" fmla="*/ 31344 h 47693"/>
                <a:gd name="connsiteX11" fmla="*/ 3237 w 38702"/>
                <a:gd name="connsiteY11" fmla="*/ 31592 h 47693"/>
                <a:gd name="connsiteX12" fmla="*/ 33142 w 38702"/>
                <a:gd name="connsiteY12" fmla="*/ 39090 h 47693"/>
                <a:gd name="connsiteX13" fmla="*/ 34442 w 38702"/>
                <a:gd name="connsiteY13" fmla="*/ 39311 h 47693"/>
                <a:gd name="connsiteX14" fmla="*/ 36213 w 38702"/>
                <a:gd name="connsiteY14" fmla="*/ 38564 h 47693"/>
                <a:gd name="connsiteX15" fmla="*/ 36960 w 38702"/>
                <a:gd name="connsiteY15" fmla="*/ 35576 h 47693"/>
                <a:gd name="connsiteX16" fmla="*/ 37569 w 38702"/>
                <a:gd name="connsiteY16" fmla="*/ 34442 h 47693"/>
                <a:gd name="connsiteX17" fmla="*/ 38703 w 38702"/>
                <a:gd name="connsiteY17" fmla="*/ 35466 h 47693"/>
                <a:gd name="connsiteX18" fmla="*/ 38620 w 38702"/>
                <a:gd name="connsiteY18" fmla="*/ 38370 h 47693"/>
                <a:gd name="connsiteX19" fmla="*/ 38537 w 38702"/>
                <a:gd name="connsiteY19" fmla="*/ 41303 h 47693"/>
                <a:gd name="connsiteX20" fmla="*/ 38620 w 38702"/>
                <a:gd name="connsiteY20" fmla="*/ 44152 h 47693"/>
                <a:gd name="connsiteX21" fmla="*/ 38703 w 38702"/>
                <a:gd name="connsiteY21" fmla="*/ 46974 h 47693"/>
                <a:gd name="connsiteX22" fmla="*/ 38067 w 38702"/>
                <a:gd name="connsiteY22" fmla="*/ 47693 h 47693"/>
                <a:gd name="connsiteX23" fmla="*/ 37320 w 38702"/>
                <a:gd name="connsiteY23" fmla="*/ 47500 h 47693"/>
                <a:gd name="connsiteX24" fmla="*/ 37015 w 38702"/>
                <a:gd name="connsiteY24" fmla="*/ 47140 h 47693"/>
                <a:gd name="connsiteX25" fmla="*/ 36960 w 38702"/>
                <a:gd name="connsiteY25" fmla="*/ 46726 h 47693"/>
                <a:gd name="connsiteX26" fmla="*/ 36573 w 38702"/>
                <a:gd name="connsiteY26" fmla="*/ 43931 h 47693"/>
                <a:gd name="connsiteX27" fmla="*/ 35604 w 38702"/>
                <a:gd name="connsiteY27" fmla="*/ 42161 h 47693"/>
                <a:gd name="connsiteX28" fmla="*/ 34332 w 38702"/>
                <a:gd name="connsiteY28" fmla="*/ 41193 h 47693"/>
                <a:gd name="connsiteX29" fmla="*/ 32700 w 38702"/>
                <a:gd name="connsiteY29" fmla="*/ 40611 h 47693"/>
                <a:gd name="connsiteX30" fmla="*/ 2269 w 38702"/>
                <a:gd name="connsiteY30" fmla="*/ 33031 h 47693"/>
                <a:gd name="connsiteX31" fmla="*/ 1770 w 38702"/>
                <a:gd name="connsiteY31" fmla="*/ 36877 h 47693"/>
                <a:gd name="connsiteX32" fmla="*/ 1743 w 38702"/>
                <a:gd name="connsiteY32" fmla="*/ 37817 h 47693"/>
                <a:gd name="connsiteX33" fmla="*/ 1577 w 38702"/>
                <a:gd name="connsiteY33" fmla="*/ 38260 h 47693"/>
                <a:gd name="connsiteX34" fmla="*/ 1134 w 38702"/>
                <a:gd name="connsiteY34" fmla="*/ 38454 h 47693"/>
                <a:gd name="connsiteX35" fmla="*/ 194 w 38702"/>
                <a:gd name="connsiteY35" fmla="*/ 38122 h 47693"/>
                <a:gd name="connsiteX36" fmla="*/ 0 w 38702"/>
                <a:gd name="connsiteY36" fmla="*/ 36821 h 47693"/>
                <a:gd name="connsiteX37" fmla="*/ 0 w 38702"/>
                <a:gd name="connsiteY37" fmla="*/ 29214 h 47693"/>
                <a:gd name="connsiteX38" fmla="*/ 166 w 38702"/>
                <a:gd name="connsiteY38" fmla="*/ 27997 h 47693"/>
                <a:gd name="connsiteX39" fmla="*/ 1079 w 38702"/>
                <a:gd name="connsiteY39" fmla="*/ 27415 h 47693"/>
                <a:gd name="connsiteX40" fmla="*/ 30652 w 38702"/>
                <a:gd name="connsiteY40" fmla="*/ 14883 h 47693"/>
                <a:gd name="connsiteX41" fmla="*/ 5450 w 38702"/>
                <a:gd name="connsiteY41" fmla="*/ 8548 h 47693"/>
                <a:gd name="connsiteX42" fmla="*/ 4260 w 38702"/>
                <a:gd name="connsiteY42" fmla="*/ 8382 h 47693"/>
                <a:gd name="connsiteX43" fmla="*/ 2490 w 38702"/>
                <a:gd name="connsiteY43" fmla="*/ 9212 h 47693"/>
                <a:gd name="connsiteX44" fmla="*/ 1770 w 38702"/>
                <a:gd name="connsiteY44" fmla="*/ 12227 h 47693"/>
                <a:gd name="connsiteX45" fmla="*/ 1134 w 38702"/>
                <a:gd name="connsiteY45" fmla="*/ 13251 h 47693"/>
                <a:gd name="connsiteX46" fmla="*/ 360 w 38702"/>
                <a:gd name="connsiteY46" fmla="*/ 13057 h 47693"/>
                <a:gd name="connsiteX47" fmla="*/ 55 w 38702"/>
                <a:gd name="connsiteY47" fmla="*/ 12670 h 47693"/>
                <a:gd name="connsiteX48" fmla="*/ 0 w 38702"/>
                <a:gd name="connsiteY48" fmla="*/ 12227 h 47693"/>
                <a:gd name="connsiteX49" fmla="*/ 83 w 38702"/>
                <a:gd name="connsiteY49" fmla="*/ 9350 h 47693"/>
                <a:gd name="connsiteX50" fmla="*/ 166 w 38702"/>
                <a:gd name="connsiteY50" fmla="*/ 6445 h 47693"/>
                <a:gd name="connsiteX51" fmla="*/ 83 w 38702"/>
                <a:gd name="connsiteY51" fmla="*/ 3596 h 47693"/>
                <a:gd name="connsiteX52" fmla="*/ 0 w 38702"/>
                <a:gd name="connsiteY52" fmla="*/ 719 h 47693"/>
                <a:gd name="connsiteX53" fmla="*/ 166 w 38702"/>
                <a:gd name="connsiteY53" fmla="*/ 221 h 47693"/>
                <a:gd name="connsiteX54" fmla="*/ 470 w 38702"/>
                <a:gd name="connsiteY54" fmla="*/ 0 h 47693"/>
                <a:gd name="connsiteX55" fmla="*/ 636 w 38702"/>
                <a:gd name="connsiteY55" fmla="*/ 0 h 4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8702" h="47693">
                  <a:moveTo>
                    <a:pt x="636" y="0"/>
                  </a:moveTo>
                  <a:cubicBezTo>
                    <a:pt x="1392" y="0"/>
                    <a:pt x="1770" y="322"/>
                    <a:pt x="1770" y="968"/>
                  </a:cubicBezTo>
                  <a:cubicBezTo>
                    <a:pt x="1844" y="3052"/>
                    <a:pt x="2232" y="4518"/>
                    <a:pt x="2932" y="5366"/>
                  </a:cubicBezTo>
                  <a:cubicBezTo>
                    <a:pt x="3615" y="6196"/>
                    <a:pt x="4620" y="6768"/>
                    <a:pt x="5948" y="7082"/>
                  </a:cubicBezTo>
                  <a:lnTo>
                    <a:pt x="37513" y="14994"/>
                  </a:lnTo>
                  <a:cubicBezTo>
                    <a:pt x="38177" y="15179"/>
                    <a:pt x="38546" y="15326"/>
                    <a:pt x="38620" y="15437"/>
                  </a:cubicBezTo>
                  <a:cubicBezTo>
                    <a:pt x="38675" y="15547"/>
                    <a:pt x="38703" y="15704"/>
                    <a:pt x="38703" y="15907"/>
                  </a:cubicBezTo>
                  <a:cubicBezTo>
                    <a:pt x="38703" y="16165"/>
                    <a:pt x="38638" y="16368"/>
                    <a:pt x="38509" y="16516"/>
                  </a:cubicBezTo>
                  <a:cubicBezTo>
                    <a:pt x="38380" y="16645"/>
                    <a:pt x="38085" y="16801"/>
                    <a:pt x="37624" y="16986"/>
                  </a:cubicBezTo>
                  <a:lnTo>
                    <a:pt x="4260" y="31095"/>
                  </a:lnTo>
                  <a:cubicBezTo>
                    <a:pt x="4113" y="31168"/>
                    <a:pt x="3938" y="31252"/>
                    <a:pt x="3735" y="31344"/>
                  </a:cubicBezTo>
                  <a:cubicBezTo>
                    <a:pt x="3532" y="31436"/>
                    <a:pt x="3366" y="31519"/>
                    <a:pt x="3237" y="31592"/>
                  </a:cubicBezTo>
                  <a:lnTo>
                    <a:pt x="33142" y="39090"/>
                  </a:lnTo>
                  <a:cubicBezTo>
                    <a:pt x="33714" y="39237"/>
                    <a:pt x="34147" y="39311"/>
                    <a:pt x="34442" y="39311"/>
                  </a:cubicBezTo>
                  <a:cubicBezTo>
                    <a:pt x="35162" y="39311"/>
                    <a:pt x="35752" y="39062"/>
                    <a:pt x="36213" y="38564"/>
                  </a:cubicBezTo>
                  <a:cubicBezTo>
                    <a:pt x="36656" y="38048"/>
                    <a:pt x="36905" y="37052"/>
                    <a:pt x="36960" y="35576"/>
                  </a:cubicBezTo>
                  <a:cubicBezTo>
                    <a:pt x="36960" y="34820"/>
                    <a:pt x="37163" y="34442"/>
                    <a:pt x="37569" y="34442"/>
                  </a:cubicBezTo>
                  <a:cubicBezTo>
                    <a:pt x="38325" y="34442"/>
                    <a:pt x="38703" y="34783"/>
                    <a:pt x="38703" y="35466"/>
                  </a:cubicBezTo>
                  <a:cubicBezTo>
                    <a:pt x="38703" y="36093"/>
                    <a:pt x="38675" y="37061"/>
                    <a:pt x="38620" y="38370"/>
                  </a:cubicBezTo>
                  <a:cubicBezTo>
                    <a:pt x="38564" y="39680"/>
                    <a:pt x="38537" y="40658"/>
                    <a:pt x="38537" y="41303"/>
                  </a:cubicBezTo>
                  <a:cubicBezTo>
                    <a:pt x="38537" y="41930"/>
                    <a:pt x="38564" y="42880"/>
                    <a:pt x="38620" y="44152"/>
                  </a:cubicBezTo>
                  <a:cubicBezTo>
                    <a:pt x="38675" y="45425"/>
                    <a:pt x="38703" y="46365"/>
                    <a:pt x="38703" y="46974"/>
                  </a:cubicBezTo>
                  <a:cubicBezTo>
                    <a:pt x="38703" y="47454"/>
                    <a:pt x="38491" y="47693"/>
                    <a:pt x="38067" y="47693"/>
                  </a:cubicBezTo>
                  <a:cubicBezTo>
                    <a:pt x="37735" y="47693"/>
                    <a:pt x="37486" y="47629"/>
                    <a:pt x="37320" y="47500"/>
                  </a:cubicBezTo>
                  <a:cubicBezTo>
                    <a:pt x="37135" y="47370"/>
                    <a:pt x="37034" y="47251"/>
                    <a:pt x="37015" y="47140"/>
                  </a:cubicBezTo>
                  <a:cubicBezTo>
                    <a:pt x="36978" y="47030"/>
                    <a:pt x="36960" y="46891"/>
                    <a:pt x="36960" y="46726"/>
                  </a:cubicBezTo>
                  <a:cubicBezTo>
                    <a:pt x="36923" y="45619"/>
                    <a:pt x="36794" y="44688"/>
                    <a:pt x="36573" y="43931"/>
                  </a:cubicBezTo>
                  <a:cubicBezTo>
                    <a:pt x="36351" y="43175"/>
                    <a:pt x="36029" y="42585"/>
                    <a:pt x="35604" y="42161"/>
                  </a:cubicBezTo>
                  <a:cubicBezTo>
                    <a:pt x="35180" y="41718"/>
                    <a:pt x="34756" y="41395"/>
                    <a:pt x="34332" y="41193"/>
                  </a:cubicBezTo>
                  <a:cubicBezTo>
                    <a:pt x="33889" y="40971"/>
                    <a:pt x="33345" y="40777"/>
                    <a:pt x="32700" y="40611"/>
                  </a:cubicBezTo>
                  <a:lnTo>
                    <a:pt x="2269" y="33031"/>
                  </a:lnTo>
                  <a:cubicBezTo>
                    <a:pt x="1936" y="33031"/>
                    <a:pt x="1770" y="34313"/>
                    <a:pt x="1770" y="36877"/>
                  </a:cubicBezTo>
                  <a:cubicBezTo>
                    <a:pt x="1770" y="37319"/>
                    <a:pt x="1761" y="37633"/>
                    <a:pt x="1743" y="37817"/>
                  </a:cubicBezTo>
                  <a:cubicBezTo>
                    <a:pt x="1724" y="37983"/>
                    <a:pt x="1669" y="38131"/>
                    <a:pt x="1577" y="38260"/>
                  </a:cubicBezTo>
                  <a:cubicBezTo>
                    <a:pt x="1485" y="38389"/>
                    <a:pt x="1337" y="38454"/>
                    <a:pt x="1134" y="38454"/>
                  </a:cubicBezTo>
                  <a:cubicBezTo>
                    <a:pt x="618" y="38454"/>
                    <a:pt x="304" y="38343"/>
                    <a:pt x="194" y="38122"/>
                  </a:cubicBezTo>
                  <a:cubicBezTo>
                    <a:pt x="65" y="37900"/>
                    <a:pt x="0" y="37467"/>
                    <a:pt x="0" y="36821"/>
                  </a:cubicBezTo>
                  <a:lnTo>
                    <a:pt x="0" y="29214"/>
                  </a:lnTo>
                  <a:cubicBezTo>
                    <a:pt x="0" y="28568"/>
                    <a:pt x="55" y="28163"/>
                    <a:pt x="166" y="27997"/>
                  </a:cubicBezTo>
                  <a:cubicBezTo>
                    <a:pt x="258" y="27831"/>
                    <a:pt x="563" y="27637"/>
                    <a:pt x="1079" y="27415"/>
                  </a:cubicBezTo>
                  <a:lnTo>
                    <a:pt x="30652" y="14883"/>
                  </a:lnTo>
                  <a:lnTo>
                    <a:pt x="5450" y="8548"/>
                  </a:lnTo>
                  <a:cubicBezTo>
                    <a:pt x="5118" y="8438"/>
                    <a:pt x="4721" y="8382"/>
                    <a:pt x="4260" y="8382"/>
                  </a:cubicBezTo>
                  <a:cubicBezTo>
                    <a:pt x="3523" y="8382"/>
                    <a:pt x="2932" y="8659"/>
                    <a:pt x="2490" y="9212"/>
                  </a:cubicBezTo>
                  <a:cubicBezTo>
                    <a:pt x="2029" y="9747"/>
                    <a:pt x="1789" y="10752"/>
                    <a:pt x="1770" y="12227"/>
                  </a:cubicBezTo>
                  <a:cubicBezTo>
                    <a:pt x="1770" y="12910"/>
                    <a:pt x="1558" y="13251"/>
                    <a:pt x="1134" y="13251"/>
                  </a:cubicBezTo>
                  <a:cubicBezTo>
                    <a:pt x="784" y="13251"/>
                    <a:pt x="526" y="13187"/>
                    <a:pt x="360" y="13057"/>
                  </a:cubicBezTo>
                  <a:cubicBezTo>
                    <a:pt x="175" y="12910"/>
                    <a:pt x="74" y="12781"/>
                    <a:pt x="55" y="12670"/>
                  </a:cubicBezTo>
                  <a:cubicBezTo>
                    <a:pt x="18" y="12541"/>
                    <a:pt x="0" y="12393"/>
                    <a:pt x="0" y="12227"/>
                  </a:cubicBezTo>
                  <a:cubicBezTo>
                    <a:pt x="0" y="11600"/>
                    <a:pt x="28" y="10641"/>
                    <a:pt x="83" y="9350"/>
                  </a:cubicBezTo>
                  <a:cubicBezTo>
                    <a:pt x="138" y="8059"/>
                    <a:pt x="166" y="7091"/>
                    <a:pt x="166" y="6445"/>
                  </a:cubicBezTo>
                  <a:cubicBezTo>
                    <a:pt x="166" y="5819"/>
                    <a:pt x="138" y="4869"/>
                    <a:pt x="83" y="3596"/>
                  </a:cubicBezTo>
                  <a:cubicBezTo>
                    <a:pt x="28" y="2305"/>
                    <a:pt x="0" y="1346"/>
                    <a:pt x="0" y="719"/>
                  </a:cubicBezTo>
                  <a:cubicBezTo>
                    <a:pt x="0" y="498"/>
                    <a:pt x="55" y="331"/>
                    <a:pt x="166" y="221"/>
                  </a:cubicBezTo>
                  <a:cubicBezTo>
                    <a:pt x="258" y="92"/>
                    <a:pt x="360" y="18"/>
                    <a:pt x="470" y="0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="" xmlns:a16="http://schemas.microsoft.com/office/drawing/2014/main" id="{EE086B4D-B615-88B7-0CDF-EDCD3843B536}"/>
                </a:ext>
              </a:extLst>
            </p:cNvPr>
            <p:cNvSpPr/>
            <p:nvPr/>
          </p:nvSpPr>
          <p:spPr>
            <a:xfrm>
              <a:off x="7443494" y="2937142"/>
              <a:ext cx="56657" cy="13141"/>
            </a:xfrm>
            <a:custGeom>
              <a:avLst/>
              <a:gdLst>
                <a:gd name="connsiteX0" fmla="*/ 28329 w 56657"/>
                <a:gd name="connsiteY0" fmla="*/ 13141 h 13141"/>
                <a:gd name="connsiteX1" fmla="*/ 11038 w 56657"/>
                <a:gd name="connsiteY1" fmla="*/ 9572 h 13141"/>
                <a:gd name="connsiteX2" fmla="*/ 5090 w 56657"/>
                <a:gd name="connsiteY2" fmla="*/ 5920 h 13141"/>
                <a:gd name="connsiteX3" fmla="*/ 1190 w 56657"/>
                <a:gd name="connsiteY3" fmla="*/ 2379 h 13141"/>
                <a:gd name="connsiteX4" fmla="*/ 0 w 56657"/>
                <a:gd name="connsiteY4" fmla="*/ 581 h 13141"/>
                <a:gd name="connsiteX5" fmla="*/ 553 w 56657"/>
                <a:gd name="connsiteY5" fmla="*/ 0 h 13141"/>
                <a:gd name="connsiteX6" fmla="*/ 1522 w 56657"/>
                <a:gd name="connsiteY6" fmla="*/ 747 h 13141"/>
                <a:gd name="connsiteX7" fmla="*/ 28329 w 56657"/>
                <a:gd name="connsiteY7" fmla="*/ 9849 h 13141"/>
                <a:gd name="connsiteX8" fmla="*/ 54831 w 56657"/>
                <a:gd name="connsiteY8" fmla="*/ 969 h 13141"/>
                <a:gd name="connsiteX9" fmla="*/ 56104 w 56657"/>
                <a:gd name="connsiteY9" fmla="*/ 0 h 13141"/>
                <a:gd name="connsiteX10" fmla="*/ 56657 w 56657"/>
                <a:gd name="connsiteY10" fmla="*/ 581 h 13141"/>
                <a:gd name="connsiteX11" fmla="*/ 55523 w 56657"/>
                <a:gd name="connsiteY11" fmla="*/ 2324 h 13141"/>
                <a:gd name="connsiteX12" fmla="*/ 51788 w 56657"/>
                <a:gd name="connsiteY12" fmla="*/ 5782 h 13141"/>
                <a:gd name="connsiteX13" fmla="*/ 46006 w 56657"/>
                <a:gd name="connsiteY13" fmla="*/ 9406 h 13141"/>
                <a:gd name="connsiteX14" fmla="*/ 28329 w 56657"/>
                <a:gd name="connsiteY14" fmla="*/ 13141 h 1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1">
                  <a:moveTo>
                    <a:pt x="28329" y="13141"/>
                  </a:moveTo>
                  <a:cubicBezTo>
                    <a:pt x="21947" y="13141"/>
                    <a:pt x="16184" y="11952"/>
                    <a:pt x="11038" y="9572"/>
                  </a:cubicBezTo>
                  <a:cubicBezTo>
                    <a:pt x="8880" y="8558"/>
                    <a:pt x="6898" y="7341"/>
                    <a:pt x="5090" y="5920"/>
                  </a:cubicBezTo>
                  <a:cubicBezTo>
                    <a:pt x="3283" y="4500"/>
                    <a:pt x="1983" y="3320"/>
                    <a:pt x="1190" y="2379"/>
                  </a:cubicBezTo>
                  <a:cubicBezTo>
                    <a:pt x="397" y="1439"/>
                    <a:pt x="0" y="839"/>
                    <a:pt x="0" y="581"/>
                  </a:cubicBezTo>
                  <a:cubicBezTo>
                    <a:pt x="0" y="212"/>
                    <a:pt x="184" y="18"/>
                    <a:pt x="553" y="0"/>
                  </a:cubicBezTo>
                  <a:cubicBezTo>
                    <a:pt x="738" y="0"/>
                    <a:pt x="1061" y="249"/>
                    <a:pt x="1522" y="747"/>
                  </a:cubicBezTo>
                  <a:cubicBezTo>
                    <a:pt x="7718" y="6833"/>
                    <a:pt x="16654" y="9867"/>
                    <a:pt x="28329" y="9849"/>
                  </a:cubicBezTo>
                  <a:cubicBezTo>
                    <a:pt x="40040" y="9849"/>
                    <a:pt x="48874" y="6889"/>
                    <a:pt x="54831" y="969"/>
                  </a:cubicBezTo>
                  <a:cubicBezTo>
                    <a:pt x="55477" y="323"/>
                    <a:pt x="55901" y="0"/>
                    <a:pt x="56104" y="0"/>
                  </a:cubicBezTo>
                  <a:cubicBezTo>
                    <a:pt x="56473" y="0"/>
                    <a:pt x="56657" y="194"/>
                    <a:pt x="56657" y="581"/>
                  </a:cubicBezTo>
                  <a:cubicBezTo>
                    <a:pt x="56657" y="839"/>
                    <a:pt x="56280" y="1420"/>
                    <a:pt x="55523" y="2324"/>
                  </a:cubicBezTo>
                  <a:cubicBezTo>
                    <a:pt x="54766" y="3228"/>
                    <a:pt x="53522" y="4381"/>
                    <a:pt x="51788" y="5782"/>
                  </a:cubicBezTo>
                  <a:cubicBezTo>
                    <a:pt x="50055" y="7184"/>
                    <a:pt x="48127" y="8392"/>
                    <a:pt x="46006" y="9406"/>
                  </a:cubicBezTo>
                  <a:cubicBezTo>
                    <a:pt x="40861" y="11896"/>
                    <a:pt x="34968" y="13141"/>
                    <a:pt x="28329" y="13141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="" xmlns:a16="http://schemas.microsoft.com/office/drawing/2014/main" id="{0022380D-F5AB-8E81-A241-86B72E347EAD}"/>
                </a:ext>
              </a:extLst>
            </p:cNvPr>
            <p:cNvSpPr/>
            <p:nvPr/>
          </p:nvSpPr>
          <p:spPr>
            <a:xfrm>
              <a:off x="7460950" y="2904619"/>
              <a:ext cx="25672" cy="28218"/>
            </a:xfrm>
            <a:custGeom>
              <a:avLst/>
              <a:gdLst>
                <a:gd name="connsiteX0" fmla="*/ 3735 w 25672"/>
                <a:gd name="connsiteY0" fmla="*/ 0 h 28218"/>
                <a:gd name="connsiteX1" fmla="*/ 6169 w 25672"/>
                <a:gd name="connsiteY1" fmla="*/ 968 h 28218"/>
                <a:gd name="connsiteX2" fmla="*/ 7027 w 25672"/>
                <a:gd name="connsiteY2" fmla="*/ 3043 h 28218"/>
                <a:gd name="connsiteX3" fmla="*/ 6418 w 25672"/>
                <a:gd name="connsiteY3" fmla="*/ 4648 h 28218"/>
                <a:gd name="connsiteX4" fmla="*/ 5035 w 25672"/>
                <a:gd name="connsiteY4" fmla="*/ 5201 h 28218"/>
                <a:gd name="connsiteX5" fmla="*/ 3071 w 25672"/>
                <a:gd name="connsiteY5" fmla="*/ 4426 h 28218"/>
                <a:gd name="connsiteX6" fmla="*/ 1964 w 25672"/>
                <a:gd name="connsiteY6" fmla="*/ 2490 h 28218"/>
                <a:gd name="connsiteX7" fmla="*/ 1245 w 25672"/>
                <a:gd name="connsiteY7" fmla="*/ 5311 h 28218"/>
                <a:gd name="connsiteX8" fmla="*/ 1826 w 25672"/>
                <a:gd name="connsiteY8" fmla="*/ 7386 h 28218"/>
                <a:gd name="connsiteX9" fmla="*/ 3154 w 25672"/>
                <a:gd name="connsiteY9" fmla="*/ 8908 h 28218"/>
                <a:gd name="connsiteX10" fmla="*/ 4980 w 25672"/>
                <a:gd name="connsiteY10" fmla="*/ 9959 h 28218"/>
                <a:gd name="connsiteX11" fmla="*/ 6667 w 25672"/>
                <a:gd name="connsiteY11" fmla="*/ 10623 h 28218"/>
                <a:gd name="connsiteX12" fmla="*/ 7940 w 25672"/>
                <a:gd name="connsiteY12" fmla="*/ 10928 h 28218"/>
                <a:gd name="connsiteX13" fmla="*/ 15686 w 25672"/>
                <a:gd name="connsiteY13" fmla="*/ 12864 h 28218"/>
                <a:gd name="connsiteX14" fmla="*/ 20666 w 25672"/>
                <a:gd name="connsiteY14" fmla="*/ 13805 h 28218"/>
                <a:gd name="connsiteX15" fmla="*/ 23349 w 25672"/>
                <a:gd name="connsiteY15" fmla="*/ 13030 h 28218"/>
                <a:gd name="connsiteX16" fmla="*/ 24400 w 25672"/>
                <a:gd name="connsiteY16" fmla="*/ 10706 h 28218"/>
                <a:gd name="connsiteX17" fmla="*/ 24234 w 25672"/>
                <a:gd name="connsiteY17" fmla="*/ 9406 h 28218"/>
                <a:gd name="connsiteX18" fmla="*/ 23543 w 25672"/>
                <a:gd name="connsiteY18" fmla="*/ 7829 h 28218"/>
                <a:gd name="connsiteX19" fmla="*/ 22242 w 25672"/>
                <a:gd name="connsiteY19" fmla="*/ 6114 h 28218"/>
                <a:gd name="connsiteX20" fmla="*/ 20085 w 25672"/>
                <a:gd name="connsiteY20" fmla="*/ 4482 h 28218"/>
                <a:gd name="connsiteX21" fmla="*/ 16986 w 25672"/>
                <a:gd name="connsiteY21" fmla="*/ 3154 h 28218"/>
                <a:gd name="connsiteX22" fmla="*/ 16377 w 25672"/>
                <a:gd name="connsiteY22" fmla="*/ 2434 h 28218"/>
                <a:gd name="connsiteX23" fmla="*/ 16931 w 25672"/>
                <a:gd name="connsiteY23" fmla="*/ 1743 h 28218"/>
                <a:gd name="connsiteX24" fmla="*/ 18397 w 25672"/>
                <a:gd name="connsiteY24" fmla="*/ 2130 h 28218"/>
                <a:gd name="connsiteX25" fmla="*/ 20638 w 25672"/>
                <a:gd name="connsiteY25" fmla="*/ 3292 h 28218"/>
                <a:gd name="connsiteX26" fmla="*/ 23017 w 25672"/>
                <a:gd name="connsiteY26" fmla="*/ 5090 h 28218"/>
                <a:gd name="connsiteX27" fmla="*/ 24898 w 25672"/>
                <a:gd name="connsiteY27" fmla="*/ 7635 h 28218"/>
                <a:gd name="connsiteX28" fmla="*/ 25673 w 25672"/>
                <a:gd name="connsiteY28" fmla="*/ 10817 h 28218"/>
                <a:gd name="connsiteX29" fmla="*/ 24400 w 25672"/>
                <a:gd name="connsiteY29" fmla="*/ 14773 h 28218"/>
                <a:gd name="connsiteX30" fmla="*/ 21357 w 25672"/>
                <a:gd name="connsiteY30" fmla="*/ 16931 h 28218"/>
                <a:gd name="connsiteX31" fmla="*/ 21938 w 25672"/>
                <a:gd name="connsiteY31" fmla="*/ 17263 h 28218"/>
                <a:gd name="connsiteX32" fmla="*/ 23017 w 25672"/>
                <a:gd name="connsiteY32" fmla="*/ 18037 h 28218"/>
                <a:gd name="connsiteX33" fmla="*/ 24290 w 25672"/>
                <a:gd name="connsiteY33" fmla="*/ 19227 h 28218"/>
                <a:gd name="connsiteX34" fmla="*/ 25230 w 25672"/>
                <a:gd name="connsiteY34" fmla="*/ 20859 h 28218"/>
                <a:gd name="connsiteX35" fmla="*/ 25673 w 25672"/>
                <a:gd name="connsiteY35" fmla="*/ 22879 h 28218"/>
                <a:gd name="connsiteX36" fmla="*/ 25286 w 25672"/>
                <a:gd name="connsiteY36" fmla="*/ 25396 h 28218"/>
                <a:gd name="connsiteX37" fmla="*/ 24013 w 25672"/>
                <a:gd name="connsiteY37" fmla="*/ 27388 h 28218"/>
                <a:gd name="connsiteX38" fmla="*/ 21910 w 25672"/>
                <a:gd name="connsiteY38" fmla="*/ 28218 h 28218"/>
                <a:gd name="connsiteX39" fmla="*/ 19614 w 25672"/>
                <a:gd name="connsiteY39" fmla="*/ 27305 h 28218"/>
                <a:gd name="connsiteX40" fmla="*/ 18646 w 25672"/>
                <a:gd name="connsiteY40" fmla="*/ 25092 h 28218"/>
                <a:gd name="connsiteX41" fmla="*/ 19116 w 25672"/>
                <a:gd name="connsiteY41" fmla="*/ 23653 h 28218"/>
                <a:gd name="connsiteX42" fmla="*/ 20610 w 25672"/>
                <a:gd name="connsiteY42" fmla="*/ 22989 h 28218"/>
                <a:gd name="connsiteX43" fmla="*/ 22602 w 25672"/>
                <a:gd name="connsiteY43" fmla="*/ 23764 h 28218"/>
                <a:gd name="connsiteX44" fmla="*/ 23681 w 25672"/>
                <a:gd name="connsiteY44" fmla="*/ 25645 h 28218"/>
                <a:gd name="connsiteX45" fmla="*/ 24400 w 25672"/>
                <a:gd name="connsiteY45" fmla="*/ 22823 h 28218"/>
                <a:gd name="connsiteX46" fmla="*/ 22796 w 25672"/>
                <a:gd name="connsiteY46" fmla="*/ 19559 h 28218"/>
                <a:gd name="connsiteX47" fmla="*/ 18508 w 25672"/>
                <a:gd name="connsiteY47" fmla="*/ 17429 h 28218"/>
                <a:gd name="connsiteX48" fmla="*/ 9185 w 25672"/>
                <a:gd name="connsiteY48" fmla="*/ 15050 h 28218"/>
                <a:gd name="connsiteX49" fmla="*/ 5035 w 25672"/>
                <a:gd name="connsiteY49" fmla="*/ 14385 h 28218"/>
                <a:gd name="connsiteX50" fmla="*/ 3071 w 25672"/>
                <a:gd name="connsiteY50" fmla="*/ 14690 h 28218"/>
                <a:gd name="connsiteX51" fmla="*/ 1909 w 25672"/>
                <a:gd name="connsiteY51" fmla="*/ 15520 h 28218"/>
                <a:gd name="connsiteX52" fmla="*/ 1383 w 25672"/>
                <a:gd name="connsiteY52" fmla="*/ 16488 h 28218"/>
                <a:gd name="connsiteX53" fmla="*/ 1245 w 25672"/>
                <a:gd name="connsiteY53" fmla="*/ 17429 h 28218"/>
                <a:gd name="connsiteX54" fmla="*/ 1577 w 25672"/>
                <a:gd name="connsiteY54" fmla="*/ 19199 h 28218"/>
                <a:gd name="connsiteX55" fmla="*/ 2683 w 25672"/>
                <a:gd name="connsiteY55" fmla="*/ 21219 h 28218"/>
                <a:gd name="connsiteX56" fmla="*/ 4980 w 25672"/>
                <a:gd name="connsiteY56" fmla="*/ 23321 h 28218"/>
                <a:gd name="connsiteX57" fmla="*/ 8659 w 25672"/>
                <a:gd name="connsiteY57" fmla="*/ 25037 h 28218"/>
                <a:gd name="connsiteX58" fmla="*/ 9295 w 25672"/>
                <a:gd name="connsiteY58" fmla="*/ 25783 h 28218"/>
                <a:gd name="connsiteX59" fmla="*/ 8714 w 25672"/>
                <a:gd name="connsiteY59" fmla="*/ 26448 h 28218"/>
                <a:gd name="connsiteX60" fmla="*/ 7276 w 25672"/>
                <a:gd name="connsiteY60" fmla="*/ 26088 h 28218"/>
                <a:gd name="connsiteX61" fmla="*/ 5035 w 25672"/>
                <a:gd name="connsiteY61" fmla="*/ 24926 h 28218"/>
                <a:gd name="connsiteX62" fmla="*/ 2683 w 25672"/>
                <a:gd name="connsiteY62" fmla="*/ 23100 h 28218"/>
                <a:gd name="connsiteX63" fmla="*/ 775 w 25672"/>
                <a:gd name="connsiteY63" fmla="*/ 20527 h 28218"/>
                <a:gd name="connsiteX64" fmla="*/ 0 w 25672"/>
                <a:gd name="connsiteY64" fmla="*/ 17318 h 28218"/>
                <a:gd name="connsiteX65" fmla="*/ 166 w 25672"/>
                <a:gd name="connsiteY65" fmla="*/ 15852 h 28218"/>
                <a:gd name="connsiteX66" fmla="*/ 719 w 25672"/>
                <a:gd name="connsiteY66" fmla="*/ 14219 h 28218"/>
                <a:gd name="connsiteX67" fmla="*/ 2047 w 25672"/>
                <a:gd name="connsiteY67" fmla="*/ 12504 h 28218"/>
                <a:gd name="connsiteX68" fmla="*/ 4288 w 25672"/>
                <a:gd name="connsiteY68" fmla="*/ 11204 h 28218"/>
                <a:gd name="connsiteX69" fmla="*/ 3043 w 25672"/>
                <a:gd name="connsiteY69" fmla="*/ 10429 h 28218"/>
                <a:gd name="connsiteX70" fmla="*/ 1688 w 25672"/>
                <a:gd name="connsiteY70" fmla="*/ 9240 h 28218"/>
                <a:gd name="connsiteX71" fmla="*/ 470 w 25672"/>
                <a:gd name="connsiteY71" fmla="*/ 7469 h 28218"/>
                <a:gd name="connsiteX72" fmla="*/ 0 w 25672"/>
                <a:gd name="connsiteY72" fmla="*/ 5256 h 28218"/>
                <a:gd name="connsiteX73" fmla="*/ 304 w 25672"/>
                <a:gd name="connsiteY73" fmla="*/ 3015 h 28218"/>
                <a:gd name="connsiteX74" fmla="*/ 1494 w 25672"/>
                <a:gd name="connsiteY74" fmla="*/ 968 h 28218"/>
                <a:gd name="connsiteX75" fmla="*/ 3735 w 25672"/>
                <a:gd name="connsiteY75" fmla="*/ 0 h 28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5672" h="28218">
                  <a:moveTo>
                    <a:pt x="3735" y="0"/>
                  </a:moveTo>
                  <a:cubicBezTo>
                    <a:pt x="4768" y="0"/>
                    <a:pt x="5579" y="322"/>
                    <a:pt x="6169" y="968"/>
                  </a:cubicBezTo>
                  <a:cubicBezTo>
                    <a:pt x="6741" y="1613"/>
                    <a:pt x="7027" y="2306"/>
                    <a:pt x="7027" y="3043"/>
                  </a:cubicBezTo>
                  <a:cubicBezTo>
                    <a:pt x="7027" y="3744"/>
                    <a:pt x="6824" y="4279"/>
                    <a:pt x="6418" y="4648"/>
                  </a:cubicBezTo>
                  <a:cubicBezTo>
                    <a:pt x="6012" y="5017"/>
                    <a:pt x="5551" y="5201"/>
                    <a:pt x="5035" y="5201"/>
                  </a:cubicBezTo>
                  <a:cubicBezTo>
                    <a:pt x="4334" y="5201"/>
                    <a:pt x="3679" y="4943"/>
                    <a:pt x="3071" y="4426"/>
                  </a:cubicBezTo>
                  <a:cubicBezTo>
                    <a:pt x="2462" y="3909"/>
                    <a:pt x="2093" y="3264"/>
                    <a:pt x="1964" y="2490"/>
                  </a:cubicBezTo>
                  <a:cubicBezTo>
                    <a:pt x="1485" y="3246"/>
                    <a:pt x="1245" y="4186"/>
                    <a:pt x="1245" y="5311"/>
                  </a:cubicBezTo>
                  <a:cubicBezTo>
                    <a:pt x="1245" y="6049"/>
                    <a:pt x="1439" y="6741"/>
                    <a:pt x="1826" y="7386"/>
                  </a:cubicBezTo>
                  <a:cubicBezTo>
                    <a:pt x="2213" y="8013"/>
                    <a:pt x="2656" y="8521"/>
                    <a:pt x="3154" y="8908"/>
                  </a:cubicBezTo>
                  <a:cubicBezTo>
                    <a:pt x="3652" y="9277"/>
                    <a:pt x="4260" y="9627"/>
                    <a:pt x="4980" y="9959"/>
                  </a:cubicBezTo>
                  <a:cubicBezTo>
                    <a:pt x="5680" y="10273"/>
                    <a:pt x="6243" y="10494"/>
                    <a:pt x="6667" y="10623"/>
                  </a:cubicBezTo>
                  <a:cubicBezTo>
                    <a:pt x="7073" y="10733"/>
                    <a:pt x="7497" y="10835"/>
                    <a:pt x="7940" y="10928"/>
                  </a:cubicBezTo>
                  <a:lnTo>
                    <a:pt x="15686" y="12864"/>
                  </a:lnTo>
                  <a:cubicBezTo>
                    <a:pt x="18139" y="13491"/>
                    <a:pt x="19799" y="13805"/>
                    <a:pt x="20666" y="13805"/>
                  </a:cubicBezTo>
                  <a:cubicBezTo>
                    <a:pt x="21735" y="13805"/>
                    <a:pt x="22630" y="13547"/>
                    <a:pt x="23349" y="13030"/>
                  </a:cubicBezTo>
                  <a:cubicBezTo>
                    <a:pt x="24050" y="12513"/>
                    <a:pt x="24400" y="11739"/>
                    <a:pt x="24400" y="10706"/>
                  </a:cubicBezTo>
                  <a:cubicBezTo>
                    <a:pt x="24400" y="10301"/>
                    <a:pt x="24345" y="9867"/>
                    <a:pt x="24234" y="9406"/>
                  </a:cubicBezTo>
                  <a:cubicBezTo>
                    <a:pt x="24105" y="8945"/>
                    <a:pt x="23875" y="8419"/>
                    <a:pt x="23543" y="7829"/>
                  </a:cubicBezTo>
                  <a:cubicBezTo>
                    <a:pt x="23192" y="7220"/>
                    <a:pt x="22759" y="6649"/>
                    <a:pt x="22242" y="6114"/>
                  </a:cubicBezTo>
                  <a:cubicBezTo>
                    <a:pt x="21708" y="5561"/>
                    <a:pt x="20988" y="5016"/>
                    <a:pt x="20085" y="4482"/>
                  </a:cubicBezTo>
                  <a:cubicBezTo>
                    <a:pt x="19181" y="3947"/>
                    <a:pt x="18148" y="3504"/>
                    <a:pt x="16986" y="3154"/>
                  </a:cubicBezTo>
                  <a:cubicBezTo>
                    <a:pt x="16580" y="3043"/>
                    <a:pt x="16377" y="2803"/>
                    <a:pt x="16377" y="2434"/>
                  </a:cubicBezTo>
                  <a:cubicBezTo>
                    <a:pt x="16377" y="1973"/>
                    <a:pt x="16562" y="1743"/>
                    <a:pt x="16931" y="1743"/>
                  </a:cubicBezTo>
                  <a:cubicBezTo>
                    <a:pt x="17244" y="1743"/>
                    <a:pt x="17733" y="1872"/>
                    <a:pt x="18397" y="2130"/>
                  </a:cubicBezTo>
                  <a:cubicBezTo>
                    <a:pt x="19043" y="2370"/>
                    <a:pt x="19789" y="2757"/>
                    <a:pt x="20638" y="3292"/>
                  </a:cubicBezTo>
                  <a:cubicBezTo>
                    <a:pt x="21468" y="3808"/>
                    <a:pt x="22261" y="4408"/>
                    <a:pt x="23017" y="5090"/>
                  </a:cubicBezTo>
                  <a:cubicBezTo>
                    <a:pt x="23755" y="5773"/>
                    <a:pt x="24382" y="6621"/>
                    <a:pt x="24898" y="7635"/>
                  </a:cubicBezTo>
                  <a:cubicBezTo>
                    <a:pt x="25415" y="8650"/>
                    <a:pt x="25673" y="9711"/>
                    <a:pt x="25673" y="10817"/>
                  </a:cubicBezTo>
                  <a:cubicBezTo>
                    <a:pt x="25673" y="12403"/>
                    <a:pt x="25249" y="13722"/>
                    <a:pt x="24400" y="14773"/>
                  </a:cubicBezTo>
                  <a:cubicBezTo>
                    <a:pt x="23552" y="15824"/>
                    <a:pt x="22537" y="16543"/>
                    <a:pt x="21357" y="16931"/>
                  </a:cubicBezTo>
                  <a:cubicBezTo>
                    <a:pt x="21523" y="17023"/>
                    <a:pt x="21717" y="17133"/>
                    <a:pt x="21938" y="17263"/>
                  </a:cubicBezTo>
                  <a:cubicBezTo>
                    <a:pt x="22159" y="17392"/>
                    <a:pt x="22519" y="17650"/>
                    <a:pt x="23017" y="18037"/>
                  </a:cubicBezTo>
                  <a:cubicBezTo>
                    <a:pt x="23497" y="18407"/>
                    <a:pt x="23921" y="18803"/>
                    <a:pt x="24290" y="19227"/>
                  </a:cubicBezTo>
                  <a:cubicBezTo>
                    <a:pt x="24640" y="19651"/>
                    <a:pt x="24954" y="20195"/>
                    <a:pt x="25230" y="20859"/>
                  </a:cubicBezTo>
                  <a:cubicBezTo>
                    <a:pt x="25525" y="21505"/>
                    <a:pt x="25673" y="22178"/>
                    <a:pt x="25673" y="22879"/>
                  </a:cubicBezTo>
                  <a:cubicBezTo>
                    <a:pt x="25673" y="23764"/>
                    <a:pt x="25544" y="24603"/>
                    <a:pt x="25286" y="25396"/>
                  </a:cubicBezTo>
                  <a:cubicBezTo>
                    <a:pt x="25027" y="26171"/>
                    <a:pt x="24603" y="26834"/>
                    <a:pt x="24013" y="27388"/>
                  </a:cubicBezTo>
                  <a:cubicBezTo>
                    <a:pt x="23423" y="27941"/>
                    <a:pt x="22722" y="28218"/>
                    <a:pt x="21910" y="28218"/>
                  </a:cubicBezTo>
                  <a:cubicBezTo>
                    <a:pt x="21007" y="28218"/>
                    <a:pt x="20241" y="27914"/>
                    <a:pt x="19614" y="27305"/>
                  </a:cubicBezTo>
                  <a:cubicBezTo>
                    <a:pt x="18969" y="26678"/>
                    <a:pt x="18646" y="25940"/>
                    <a:pt x="18646" y="25092"/>
                  </a:cubicBezTo>
                  <a:cubicBezTo>
                    <a:pt x="18646" y="24557"/>
                    <a:pt x="18803" y="24078"/>
                    <a:pt x="19116" y="23653"/>
                  </a:cubicBezTo>
                  <a:cubicBezTo>
                    <a:pt x="19430" y="23211"/>
                    <a:pt x="19928" y="22989"/>
                    <a:pt x="20610" y="22989"/>
                  </a:cubicBezTo>
                  <a:cubicBezTo>
                    <a:pt x="21366" y="22989"/>
                    <a:pt x="22030" y="23247"/>
                    <a:pt x="22602" y="23764"/>
                  </a:cubicBezTo>
                  <a:cubicBezTo>
                    <a:pt x="23174" y="24280"/>
                    <a:pt x="23533" y="24907"/>
                    <a:pt x="23681" y="25645"/>
                  </a:cubicBezTo>
                  <a:cubicBezTo>
                    <a:pt x="24160" y="24888"/>
                    <a:pt x="24400" y="23948"/>
                    <a:pt x="24400" y="22823"/>
                  </a:cubicBezTo>
                  <a:cubicBezTo>
                    <a:pt x="24400" y="21606"/>
                    <a:pt x="23865" y="20518"/>
                    <a:pt x="22796" y="19559"/>
                  </a:cubicBezTo>
                  <a:cubicBezTo>
                    <a:pt x="21726" y="18600"/>
                    <a:pt x="20297" y="17890"/>
                    <a:pt x="18508" y="17429"/>
                  </a:cubicBezTo>
                  <a:cubicBezTo>
                    <a:pt x="14210" y="16285"/>
                    <a:pt x="11103" y="15492"/>
                    <a:pt x="9185" y="15050"/>
                  </a:cubicBezTo>
                  <a:cubicBezTo>
                    <a:pt x="7248" y="14607"/>
                    <a:pt x="5865" y="14385"/>
                    <a:pt x="5035" y="14385"/>
                  </a:cubicBezTo>
                  <a:cubicBezTo>
                    <a:pt x="4260" y="14385"/>
                    <a:pt x="3606" y="14487"/>
                    <a:pt x="3071" y="14690"/>
                  </a:cubicBezTo>
                  <a:cubicBezTo>
                    <a:pt x="2536" y="14893"/>
                    <a:pt x="2149" y="15170"/>
                    <a:pt x="1909" y="15520"/>
                  </a:cubicBezTo>
                  <a:cubicBezTo>
                    <a:pt x="1651" y="15852"/>
                    <a:pt x="1475" y="16174"/>
                    <a:pt x="1383" y="16488"/>
                  </a:cubicBezTo>
                  <a:cubicBezTo>
                    <a:pt x="1291" y="16783"/>
                    <a:pt x="1245" y="17097"/>
                    <a:pt x="1245" y="17429"/>
                  </a:cubicBezTo>
                  <a:cubicBezTo>
                    <a:pt x="1245" y="17982"/>
                    <a:pt x="1356" y="18572"/>
                    <a:pt x="1577" y="19199"/>
                  </a:cubicBezTo>
                  <a:cubicBezTo>
                    <a:pt x="1798" y="19808"/>
                    <a:pt x="2167" y="20481"/>
                    <a:pt x="2683" y="21219"/>
                  </a:cubicBezTo>
                  <a:cubicBezTo>
                    <a:pt x="3181" y="21938"/>
                    <a:pt x="3947" y="22639"/>
                    <a:pt x="4980" y="23321"/>
                  </a:cubicBezTo>
                  <a:cubicBezTo>
                    <a:pt x="6012" y="24003"/>
                    <a:pt x="7239" y="24575"/>
                    <a:pt x="8659" y="25037"/>
                  </a:cubicBezTo>
                  <a:cubicBezTo>
                    <a:pt x="9083" y="25129"/>
                    <a:pt x="9295" y="25377"/>
                    <a:pt x="9295" y="25783"/>
                  </a:cubicBezTo>
                  <a:cubicBezTo>
                    <a:pt x="9277" y="26226"/>
                    <a:pt x="9083" y="26448"/>
                    <a:pt x="8714" y="26448"/>
                  </a:cubicBezTo>
                  <a:cubicBezTo>
                    <a:pt x="8401" y="26448"/>
                    <a:pt x="7921" y="26328"/>
                    <a:pt x="7276" y="26088"/>
                  </a:cubicBezTo>
                  <a:cubicBezTo>
                    <a:pt x="6612" y="25830"/>
                    <a:pt x="5865" y="25442"/>
                    <a:pt x="5035" y="24926"/>
                  </a:cubicBezTo>
                  <a:cubicBezTo>
                    <a:pt x="4205" y="24391"/>
                    <a:pt x="3421" y="23782"/>
                    <a:pt x="2683" y="23100"/>
                  </a:cubicBezTo>
                  <a:cubicBezTo>
                    <a:pt x="1927" y="22399"/>
                    <a:pt x="1291" y="21541"/>
                    <a:pt x="775" y="20527"/>
                  </a:cubicBezTo>
                  <a:cubicBezTo>
                    <a:pt x="258" y="19494"/>
                    <a:pt x="0" y="18425"/>
                    <a:pt x="0" y="17318"/>
                  </a:cubicBezTo>
                  <a:cubicBezTo>
                    <a:pt x="0" y="16820"/>
                    <a:pt x="55" y="16331"/>
                    <a:pt x="166" y="15852"/>
                  </a:cubicBezTo>
                  <a:cubicBezTo>
                    <a:pt x="258" y="15354"/>
                    <a:pt x="443" y="14809"/>
                    <a:pt x="719" y="14219"/>
                  </a:cubicBezTo>
                  <a:cubicBezTo>
                    <a:pt x="996" y="13611"/>
                    <a:pt x="1439" y="13039"/>
                    <a:pt x="2047" y="12504"/>
                  </a:cubicBezTo>
                  <a:cubicBezTo>
                    <a:pt x="2656" y="11969"/>
                    <a:pt x="3403" y="11536"/>
                    <a:pt x="4288" y="11204"/>
                  </a:cubicBezTo>
                  <a:cubicBezTo>
                    <a:pt x="3864" y="10983"/>
                    <a:pt x="3449" y="10725"/>
                    <a:pt x="3043" y="10429"/>
                  </a:cubicBezTo>
                  <a:cubicBezTo>
                    <a:pt x="2637" y="10116"/>
                    <a:pt x="2186" y="9719"/>
                    <a:pt x="1688" y="9240"/>
                  </a:cubicBezTo>
                  <a:cubicBezTo>
                    <a:pt x="1171" y="8742"/>
                    <a:pt x="765" y="8151"/>
                    <a:pt x="470" y="7469"/>
                  </a:cubicBezTo>
                  <a:cubicBezTo>
                    <a:pt x="157" y="6768"/>
                    <a:pt x="0" y="6031"/>
                    <a:pt x="0" y="5256"/>
                  </a:cubicBezTo>
                  <a:cubicBezTo>
                    <a:pt x="0" y="4500"/>
                    <a:pt x="101" y="3753"/>
                    <a:pt x="304" y="3015"/>
                  </a:cubicBezTo>
                  <a:cubicBezTo>
                    <a:pt x="489" y="2278"/>
                    <a:pt x="885" y="1595"/>
                    <a:pt x="1494" y="968"/>
                  </a:cubicBezTo>
                  <a:cubicBezTo>
                    <a:pt x="2084" y="322"/>
                    <a:pt x="2831" y="0"/>
                    <a:pt x="3735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="" xmlns:a16="http://schemas.microsoft.com/office/drawing/2014/main" id="{15884073-B7CE-455F-DE6E-AB20431BE185}"/>
                </a:ext>
              </a:extLst>
            </p:cNvPr>
            <p:cNvSpPr/>
            <p:nvPr/>
          </p:nvSpPr>
          <p:spPr>
            <a:xfrm>
              <a:off x="7443494" y="2886026"/>
              <a:ext cx="56657" cy="13140"/>
            </a:xfrm>
            <a:custGeom>
              <a:avLst/>
              <a:gdLst>
                <a:gd name="connsiteX0" fmla="*/ 56104 w 56657"/>
                <a:gd name="connsiteY0" fmla="*/ 13140 h 13140"/>
                <a:gd name="connsiteX1" fmla="*/ 55136 w 56657"/>
                <a:gd name="connsiteY1" fmla="*/ 12421 h 13140"/>
                <a:gd name="connsiteX2" fmla="*/ 28329 w 56657"/>
                <a:gd name="connsiteY2" fmla="*/ 3292 h 13140"/>
                <a:gd name="connsiteX3" fmla="*/ 1881 w 56657"/>
                <a:gd name="connsiteY3" fmla="*/ 12062 h 13140"/>
                <a:gd name="connsiteX4" fmla="*/ 553 w 56657"/>
                <a:gd name="connsiteY4" fmla="*/ 13140 h 13140"/>
                <a:gd name="connsiteX5" fmla="*/ 0 w 56657"/>
                <a:gd name="connsiteY5" fmla="*/ 12587 h 13140"/>
                <a:gd name="connsiteX6" fmla="*/ 1134 w 56657"/>
                <a:gd name="connsiteY6" fmla="*/ 10844 h 13140"/>
                <a:gd name="connsiteX7" fmla="*/ 4869 w 56657"/>
                <a:gd name="connsiteY7" fmla="*/ 7386 h 13140"/>
                <a:gd name="connsiteX8" fmla="*/ 10651 w 56657"/>
                <a:gd name="connsiteY8" fmla="*/ 3735 h 13140"/>
                <a:gd name="connsiteX9" fmla="*/ 28329 w 56657"/>
                <a:gd name="connsiteY9" fmla="*/ 0 h 13140"/>
                <a:gd name="connsiteX10" fmla="*/ 45619 w 56657"/>
                <a:gd name="connsiteY10" fmla="*/ 3569 h 13140"/>
                <a:gd name="connsiteX11" fmla="*/ 51567 w 56657"/>
                <a:gd name="connsiteY11" fmla="*/ 7220 h 13140"/>
                <a:gd name="connsiteX12" fmla="*/ 55467 w 56657"/>
                <a:gd name="connsiteY12" fmla="*/ 10761 h 13140"/>
                <a:gd name="connsiteX13" fmla="*/ 56657 w 56657"/>
                <a:gd name="connsiteY13" fmla="*/ 12587 h 13140"/>
                <a:gd name="connsiteX14" fmla="*/ 56104 w 56657"/>
                <a:gd name="connsiteY14" fmla="*/ 13140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56104" y="13140"/>
                  </a:moveTo>
                  <a:cubicBezTo>
                    <a:pt x="55919" y="13140"/>
                    <a:pt x="55597" y="12901"/>
                    <a:pt x="55136" y="12421"/>
                  </a:cubicBezTo>
                  <a:cubicBezTo>
                    <a:pt x="48939" y="6335"/>
                    <a:pt x="40003" y="3292"/>
                    <a:pt x="28329" y="3292"/>
                  </a:cubicBezTo>
                  <a:cubicBezTo>
                    <a:pt x="16617" y="3292"/>
                    <a:pt x="7801" y="6215"/>
                    <a:pt x="1881" y="12062"/>
                  </a:cubicBezTo>
                  <a:cubicBezTo>
                    <a:pt x="1199" y="12781"/>
                    <a:pt x="756" y="13140"/>
                    <a:pt x="553" y="13140"/>
                  </a:cubicBezTo>
                  <a:cubicBezTo>
                    <a:pt x="184" y="13140"/>
                    <a:pt x="0" y="12956"/>
                    <a:pt x="0" y="12587"/>
                  </a:cubicBezTo>
                  <a:cubicBezTo>
                    <a:pt x="0" y="12329"/>
                    <a:pt x="378" y="11748"/>
                    <a:pt x="1134" y="10844"/>
                  </a:cubicBezTo>
                  <a:cubicBezTo>
                    <a:pt x="1890" y="9923"/>
                    <a:pt x="3135" y="8770"/>
                    <a:pt x="4869" y="7386"/>
                  </a:cubicBezTo>
                  <a:cubicBezTo>
                    <a:pt x="6603" y="5985"/>
                    <a:pt x="8530" y="4768"/>
                    <a:pt x="10651" y="3735"/>
                  </a:cubicBezTo>
                  <a:cubicBezTo>
                    <a:pt x="15796" y="1245"/>
                    <a:pt x="21689" y="0"/>
                    <a:pt x="28329" y="0"/>
                  </a:cubicBezTo>
                  <a:cubicBezTo>
                    <a:pt x="34710" y="0"/>
                    <a:pt x="40473" y="1189"/>
                    <a:pt x="45619" y="3569"/>
                  </a:cubicBezTo>
                  <a:cubicBezTo>
                    <a:pt x="47777" y="4583"/>
                    <a:pt x="49760" y="5800"/>
                    <a:pt x="51567" y="7220"/>
                  </a:cubicBezTo>
                  <a:cubicBezTo>
                    <a:pt x="53375" y="8640"/>
                    <a:pt x="54674" y="9820"/>
                    <a:pt x="55467" y="10761"/>
                  </a:cubicBezTo>
                  <a:cubicBezTo>
                    <a:pt x="56261" y="11702"/>
                    <a:pt x="56657" y="12310"/>
                    <a:pt x="56657" y="12587"/>
                  </a:cubicBezTo>
                  <a:cubicBezTo>
                    <a:pt x="56657" y="12956"/>
                    <a:pt x="56473" y="13140"/>
                    <a:pt x="56104" y="1314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x-none">
                <a:solidFill>
                  <a:srgbClr val="323232"/>
                </a:solidFill>
              </a:endParaRPr>
            </a:p>
          </p:txBody>
        </p:sp>
      </p:grpSp>
      <p:sp>
        <p:nvSpPr>
          <p:cNvPr id="1027" name="Freeform 1026">
            <a:extLst>
              <a:ext uri="{FF2B5EF4-FFF2-40B4-BE49-F238E27FC236}">
                <a16:creationId xmlns="" xmlns:a16="http://schemas.microsoft.com/office/drawing/2014/main" id="{1055E617-7C20-1B00-5C34-B2A452B64AF5}"/>
              </a:ext>
            </a:extLst>
          </p:cNvPr>
          <p:cNvSpPr/>
          <p:nvPr/>
        </p:nvSpPr>
        <p:spPr>
          <a:xfrm>
            <a:off x="7645320" y="2570514"/>
            <a:ext cx="1147179" cy="740098"/>
          </a:xfrm>
          <a:custGeom>
            <a:avLst/>
            <a:gdLst>
              <a:gd name="connsiteX0" fmla="*/ 0 w 1147179"/>
              <a:gd name="connsiteY0" fmla="*/ 740099 h 740098"/>
              <a:gd name="connsiteX1" fmla="*/ 19119 w 1147179"/>
              <a:gd name="connsiteY1" fmla="*/ 737246 h 740098"/>
              <a:gd name="connsiteX2" fmla="*/ 38239 w 1147179"/>
              <a:gd name="connsiteY2" fmla="*/ 733567 h 740098"/>
              <a:gd name="connsiteX3" fmla="*/ 57359 w 1147179"/>
              <a:gd name="connsiteY3" fmla="*/ 728866 h 740098"/>
              <a:gd name="connsiteX4" fmla="*/ 76478 w 1147179"/>
              <a:gd name="connsiteY4" fmla="*/ 722931 h 740098"/>
              <a:gd name="connsiteX5" fmla="*/ 95598 w 1147179"/>
              <a:gd name="connsiteY5" fmla="*/ 715532 h 740098"/>
              <a:gd name="connsiteX6" fmla="*/ 114718 w 1147179"/>
              <a:gd name="connsiteY6" fmla="*/ 706402 h 740098"/>
              <a:gd name="connsiteX7" fmla="*/ 133838 w 1147179"/>
              <a:gd name="connsiteY7" fmla="*/ 695275 h 740098"/>
              <a:gd name="connsiteX8" fmla="*/ 152957 w 1147179"/>
              <a:gd name="connsiteY8" fmla="*/ 681864 h 740098"/>
              <a:gd name="connsiteX9" fmla="*/ 172077 w 1147179"/>
              <a:gd name="connsiteY9" fmla="*/ 665901 h 740098"/>
              <a:gd name="connsiteX10" fmla="*/ 191196 w 1147179"/>
              <a:gd name="connsiteY10" fmla="*/ 647127 h 740098"/>
              <a:gd name="connsiteX11" fmla="*/ 210316 w 1147179"/>
              <a:gd name="connsiteY11" fmla="*/ 625318 h 740098"/>
              <a:gd name="connsiteX12" fmla="*/ 229435 w 1147179"/>
              <a:gd name="connsiteY12" fmla="*/ 600302 h 740098"/>
              <a:gd name="connsiteX13" fmla="*/ 248555 w 1147179"/>
              <a:gd name="connsiteY13" fmla="*/ 571979 h 740098"/>
              <a:gd name="connsiteX14" fmla="*/ 267675 w 1147179"/>
              <a:gd name="connsiteY14" fmla="*/ 540328 h 740098"/>
              <a:gd name="connsiteX15" fmla="*/ 286795 w 1147179"/>
              <a:gd name="connsiteY15" fmla="*/ 505440 h 740098"/>
              <a:gd name="connsiteX16" fmla="*/ 305915 w 1147179"/>
              <a:gd name="connsiteY16" fmla="*/ 467527 h 740098"/>
              <a:gd name="connsiteX17" fmla="*/ 325034 w 1147179"/>
              <a:gd name="connsiteY17" fmla="*/ 426928 h 740098"/>
              <a:gd name="connsiteX18" fmla="*/ 344154 w 1147179"/>
              <a:gd name="connsiteY18" fmla="*/ 384122 h 740098"/>
              <a:gd name="connsiteX19" fmla="*/ 363273 w 1147179"/>
              <a:gd name="connsiteY19" fmla="*/ 339725 h 740098"/>
              <a:gd name="connsiteX20" fmla="*/ 382393 w 1147179"/>
              <a:gd name="connsiteY20" fmla="*/ 294478 h 740098"/>
              <a:gd name="connsiteX21" fmla="*/ 401511 w 1147179"/>
              <a:gd name="connsiteY21" fmla="*/ 249239 h 740098"/>
              <a:gd name="connsiteX22" fmla="*/ 420633 w 1147179"/>
              <a:gd name="connsiteY22" fmla="*/ 204954 h 740098"/>
              <a:gd name="connsiteX23" fmla="*/ 439749 w 1147179"/>
              <a:gd name="connsiteY23" fmla="*/ 162627 h 740098"/>
              <a:gd name="connsiteX24" fmla="*/ 458872 w 1147179"/>
              <a:gd name="connsiteY24" fmla="*/ 123286 h 740098"/>
              <a:gd name="connsiteX25" fmla="*/ 477994 w 1147179"/>
              <a:gd name="connsiteY25" fmla="*/ 87941 h 740098"/>
              <a:gd name="connsiteX26" fmla="*/ 497110 w 1147179"/>
              <a:gd name="connsiteY26" fmla="*/ 57541 h 740098"/>
              <a:gd name="connsiteX27" fmla="*/ 516232 w 1147179"/>
              <a:gd name="connsiteY27" fmla="*/ 32932 h 740098"/>
              <a:gd name="connsiteX28" fmla="*/ 535349 w 1147179"/>
              <a:gd name="connsiteY28" fmla="*/ 14820 h 740098"/>
              <a:gd name="connsiteX29" fmla="*/ 554471 w 1147179"/>
              <a:gd name="connsiteY29" fmla="*/ 3733 h 740098"/>
              <a:gd name="connsiteX30" fmla="*/ 573587 w 1147179"/>
              <a:gd name="connsiteY30" fmla="*/ 0 h 740098"/>
              <a:gd name="connsiteX31" fmla="*/ 592710 w 1147179"/>
              <a:gd name="connsiteY31" fmla="*/ 3733 h 740098"/>
              <a:gd name="connsiteX32" fmla="*/ 611826 w 1147179"/>
              <a:gd name="connsiteY32" fmla="*/ 14820 h 740098"/>
              <a:gd name="connsiteX33" fmla="*/ 630948 w 1147179"/>
              <a:gd name="connsiteY33" fmla="*/ 32932 h 740098"/>
              <a:gd name="connsiteX34" fmla="*/ 650071 w 1147179"/>
              <a:gd name="connsiteY34" fmla="*/ 57541 h 740098"/>
              <a:gd name="connsiteX35" fmla="*/ 669187 w 1147179"/>
              <a:gd name="connsiteY35" fmla="*/ 87941 h 740098"/>
              <a:gd name="connsiteX36" fmla="*/ 688309 w 1147179"/>
              <a:gd name="connsiteY36" fmla="*/ 123286 h 740098"/>
              <a:gd name="connsiteX37" fmla="*/ 707426 w 1147179"/>
              <a:gd name="connsiteY37" fmla="*/ 162627 h 740098"/>
              <a:gd name="connsiteX38" fmla="*/ 726548 w 1147179"/>
              <a:gd name="connsiteY38" fmla="*/ 204954 h 740098"/>
              <a:gd name="connsiteX39" fmla="*/ 745664 w 1147179"/>
              <a:gd name="connsiteY39" fmla="*/ 249239 h 740098"/>
              <a:gd name="connsiteX40" fmla="*/ 764787 w 1147179"/>
              <a:gd name="connsiteY40" fmla="*/ 294478 h 740098"/>
              <a:gd name="connsiteX41" fmla="*/ 783903 w 1147179"/>
              <a:gd name="connsiteY41" fmla="*/ 339725 h 740098"/>
              <a:gd name="connsiteX42" fmla="*/ 803025 w 1147179"/>
              <a:gd name="connsiteY42" fmla="*/ 384122 h 740098"/>
              <a:gd name="connsiteX43" fmla="*/ 822148 w 1147179"/>
              <a:gd name="connsiteY43" fmla="*/ 426928 h 740098"/>
              <a:gd name="connsiteX44" fmla="*/ 841264 w 1147179"/>
              <a:gd name="connsiteY44" fmla="*/ 467527 h 740098"/>
              <a:gd name="connsiteX45" fmla="*/ 860386 w 1147179"/>
              <a:gd name="connsiteY45" fmla="*/ 505440 h 740098"/>
              <a:gd name="connsiteX46" fmla="*/ 879503 w 1147179"/>
              <a:gd name="connsiteY46" fmla="*/ 540328 h 740098"/>
              <a:gd name="connsiteX47" fmla="*/ 898625 w 1147179"/>
              <a:gd name="connsiteY47" fmla="*/ 571979 h 740098"/>
              <a:gd name="connsiteX48" fmla="*/ 917741 w 1147179"/>
              <a:gd name="connsiteY48" fmla="*/ 600302 h 740098"/>
              <a:gd name="connsiteX49" fmla="*/ 936864 w 1147179"/>
              <a:gd name="connsiteY49" fmla="*/ 625318 h 740098"/>
              <a:gd name="connsiteX50" fmla="*/ 955980 w 1147179"/>
              <a:gd name="connsiteY50" fmla="*/ 647127 h 740098"/>
              <a:gd name="connsiteX51" fmla="*/ 975102 w 1147179"/>
              <a:gd name="connsiteY51" fmla="*/ 665901 h 740098"/>
              <a:gd name="connsiteX52" fmla="*/ 994224 w 1147179"/>
              <a:gd name="connsiteY52" fmla="*/ 681864 h 740098"/>
              <a:gd name="connsiteX53" fmla="*/ 1013341 w 1147179"/>
              <a:gd name="connsiteY53" fmla="*/ 695275 h 740098"/>
              <a:gd name="connsiteX54" fmla="*/ 1032463 w 1147179"/>
              <a:gd name="connsiteY54" fmla="*/ 706402 h 740098"/>
              <a:gd name="connsiteX55" fmla="*/ 1051580 w 1147179"/>
              <a:gd name="connsiteY55" fmla="*/ 715532 h 740098"/>
              <a:gd name="connsiteX56" fmla="*/ 1070702 w 1147179"/>
              <a:gd name="connsiteY56" fmla="*/ 722931 h 740098"/>
              <a:gd name="connsiteX57" fmla="*/ 1089818 w 1147179"/>
              <a:gd name="connsiteY57" fmla="*/ 728866 h 740098"/>
              <a:gd name="connsiteX58" fmla="*/ 1108940 w 1147179"/>
              <a:gd name="connsiteY58" fmla="*/ 733567 h 740098"/>
              <a:gd name="connsiteX59" fmla="*/ 1128057 w 1147179"/>
              <a:gd name="connsiteY59" fmla="*/ 737246 h 740098"/>
              <a:gd name="connsiteX60" fmla="*/ 1147179 w 1147179"/>
              <a:gd name="connsiteY60" fmla="*/ 740099 h 74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147179" h="740098">
                <a:moveTo>
                  <a:pt x="0" y="740099"/>
                </a:moveTo>
                <a:lnTo>
                  <a:pt x="19119" y="737246"/>
                </a:lnTo>
                <a:lnTo>
                  <a:pt x="38239" y="733567"/>
                </a:lnTo>
                <a:lnTo>
                  <a:pt x="57359" y="728866"/>
                </a:lnTo>
                <a:lnTo>
                  <a:pt x="76478" y="722931"/>
                </a:lnTo>
                <a:lnTo>
                  <a:pt x="95598" y="715532"/>
                </a:lnTo>
                <a:lnTo>
                  <a:pt x="114718" y="706402"/>
                </a:lnTo>
                <a:lnTo>
                  <a:pt x="133838" y="695275"/>
                </a:lnTo>
                <a:lnTo>
                  <a:pt x="152957" y="681864"/>
                </a:lnTo>
                <a:lnTo>
                  <a:pt x="172077" y="665901"/>
                </a:lnTo>
                <a:lnTo>
                  <a:pt x="191196" y="647127"/>
                </a:lnTo>
                <a:lnTo>
                  <a:pt x="210316" y="625318"/>
                </a:lnTo>
                <a:lnTo>
                  <a:pt x="229435" y="600302"/>
                </a:lnTo>
                <a:lnTo>
                  <a:pt x="248555" y="571979"/>
                </a:lnTo>
                <a:lnTo>
                  <a:pt x="267675" y="540328"/>
                </a:lnTo>
                <a:lnTo>
                  <a:pt x="286795" y="505440"/>
                </a:lnTo>
                <a:lnTo>
                  <a:pt x="305915" y="467527"/>
                </a:lnTo>
                <a:lnTo>
                  <a:pt x="325034" y="426928"/>
                </a:lnTo>
                <a:lnTo>
                  <a:pt x="344154" y="384122"/>
                </a:lnTo>
                <a:lnTo>
                  <a:pt x="363273" y="339725"/>
                </a:lnTo>
                <a:lnTo>
                  <a:pt x="382393" y="294478"/>
                </a:lnTo>
                <a:lnTo>
                  <a:pt x="401511" y="249239"/>
                </a:lnTo>
                <a:lnTo>
                  <a:pt x="420633" y="204954"/>
                </a:lnTo>
                <a:lnTo>
                  <a:pt x="439749" y="162627"/>
                </a:lnTo>
                <a:lnTo>
                  <a:pt x="458872" y="123286"/>
                </a:lnTo>
                <a:lnTo>
                  <a:pt x="477994" y="87941"/>
                </a:lnTo>
                <a:lnTo>
                  <a:pt x="497110" y="57541"/>
                </a:lnTo>
                <a:lnTo>
                  <a:pt x="516232" y="32932"/>
                </a:lnTo>
                <a:lnTo>
                  <a:pt x="535349" y="14820"/>
                </a:lnTo>
                <a:lnTo>
                  <a:pt x="554471" y="3733"/>
                </a:lnTo>
                <a:lnTo>
                  <a:pt x="573587" y="0"/>
                </a:lnTo>
                <a:lnTo>
                  <a:pt x="592710" y="3733"/>
                </a:lnTo>
                <a:lnTo>
                  <a:pt x="611826" y="14820"/>
                </a:lnTo>
                <a:lnTo>
                  <a:pt x="630948" y="32932"/>
                </a:lnTo>
                <a:lnTo>
                  <a:pt x="650071" y="57541"/>
                </a:lnTo>
                <a:lnTo>
                  <a:pt x="669187" y="87941"/>
                </a:lnTo>
                <a:lnTo>
                  <a:pt x="688309" y="123286"/>
                </a:lnTo>
                <a:lnTo>
                  <a:pt x="707426" y="162627"/>
                </a:lnTo>
                <a:lnTo>
                  <a:pt x="726548" y="204954"/>
                </a:lnTo>
                <a:lnTo>
                  <a:pt x="745664" y="249239"/>
                </a:lnTo>
                <a:lnTo>
                  <a:pt x="764787" y="294478"/>
                </a:lnTo>
                <a:lnTo>
                  <a:pt x="783903" y="339725"/>
                </a:lnTo>
                <a:lnTo>
                  <a:pt x="803025" y="384122"/>
                </a:lnTo>
                <a:lnTo>
                  <a:pt x="822148" y="426928"/>
                </a:lnTo>
                <a:lnTo>
                  <a:pt x="841264" y="467527"/>
                </a:lnTo>
                <a:lnTo>
                  <a:pt x="860386" y="505440"/>
                </a:lnTo>
                <a:lnTo>
                  <a:pt x="879503" y="540328"/>
                </a:lnTo>
                <a:lnTo>
                  <a:pt x="898625" y="571979"/>
                </a:lnTo>
                <a:lnTo>
                  <a:pt x="917741" y="600302"/>
                </a:lnTo>
                <a:lnTo>
                  <a:pt x="936864" y="625318"/>
                </a:lnTo>
                <a:lnTo>
                  <a:pt x="955980" y="647127"/>
                </a:lnTo>
                <a:lnTo>
                  <a:pt x="975102" y="665901"/>
                </a:lnTo>
                <a:lnTo>
                  <a:pt x="994224" y="681864"/>
                </a:lnTo>
                <a:lnTo>
                  <a:pt x="1013341" y="695275"/>
                </a:lnTo>
                <a:lnTo>
                  <a:pt x="1032463" y="706402"/>
                </a:lnTo>
                <a:lnTo>
                  <a:pt x="1051580" y="715532"/>
                </a:lnTo>
                <a:lnTo>
                  <a:pt x="1070702" y="722931"/>
                </a:lnTo>
                <a:lnTo>
                  <a:pt x="1089818" y="728866"/>
                </a:lnTo>
                <a:lnTo>
                  <a:pt x="1108940" y="733567"/>
                </a:lnTo>
                <a:lnTo>
                  <a:pt x="1128057" y="737246"/>
                </a:lnTo>
                <a:lnTo>
                  <a:pt x="1147179" y="740099"/>
                </a:lnTo>
              </a:path>
            </a:pathLst>
          </a:custGeom>
          <a:noFill/>
          <a:ln w="7049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x-none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61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smtClean="0"/>
              <a:t>Course Setup</a:t>
            </a:r>
            <a:endParaRPr lang="de-DE" altLang="x-non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Recap</a:t>
            </a:r>
            <a:r>
              <a:rPr lang="de-DE" altLang="x-none" dirty="0"/>
              <a:t>: </a:t>
            </a:r>
            <a:r>
              <a:rPr lang="de-DE" altLang="x-none" dirty="0" err="1" smtClean="0"/>
              <a:t>Probabilities</a:t>
            </a:r>
            <a:r>
              <a:rPr lang="de-DE" altLang="x-none" dirty="0" smtClean="0"/>
              <a:t> and </a:t>
            </a:r>
            <a:r>
              <a:rPr lang="de-DE" altLang="x-none" dirty="0" err="1" smtClean="0"/>
              <a:t>Distributions</a:t>
            </a:r>
            <a:r>
              <a:rPr lang="de-DE" altLang="x-none" dirty="0" smtClean="0"/>
              <a:t> (Unit </a:t>
            </a:r>
            <a:r>
              <a:rPr lang="de-DE" altLang="x-none" dirty="0"/>
              <a:t>1</a:t>
            </a:r>
            <a:r>
              <a:rPr lang="de-DE" altLang="x-none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b="1" dirty="0" err="1" smtClean="0"/>
              <a:t>Recap</a:t>
            </a:r>
            <a:r>
              <a:rPr lang="de-DE" altLang="x-none" b="1" dirty="0" smtClean="0"/>
              <a:t>: Main </a:t>
            </a:r>
            <a:r>
              <a:rPr lang="de-DE" altLang="x-none" b="1" dirty="0" err="1" smtClean="0"/>
              <a:t>Concepts</a:t>
            </a:r>
            <a:r>
              <a:rPr lang="de-DE" altLang="x-none" b="1" dirty="0" smtClean="0"/>
              <a:t> of Unit 2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Example</a:t>
            </a:r>
            <a:r>
              <a:rPr lang="de-DE" altLang="x-none" dirty="0" smtClean="0"/>
              <a:t>: </a:t>
            </a:r>
            <a:r>
              <a:rPr lang="de-DE" altLang="x-none" dirty="0" err="1" smtClean="0"/>
              <a:t>Bayesian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Inference</a:t>
            </a:r>
            <a:endParaRPr lang="de-DE" altLang="x-none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Example</a:t>
            </a:r>
            <a:r>
              <a:rPr lang="de-DE" altLang="x-none" dirty="0" smtClean="0"/>
              <a:t>: </a:t>
            </a:r>
            <a:r>
              <a:rPr lang="de-DE" altLang="x-none" dirty="0" err="1" smtClean="0"/>
              <a:t>Multiplication</a:t>
            </a:r>
            <a:r>
              <a:rPr lang="de-DE" altLang="x-none" dirty="0" smtClean="0"/>
              <a:t> of Normal </a:t>
            </a:r>
            <a:r>
              <a:rPr lang="de-DE" altLang="x-none" dirty="0" err="1" smtClean="0"/>
              <a:t>Distributions</a:t>
            </a:r>
            <a:endParaRPr lang="de-DE" altLang="x-none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Example</a:t>
            </a:r>
            <a:r>
              <a:rPr lang="de-DE" altLang="x-none" dirty="0"/>
              <a:t>: </a:t>
            </a:r>
            <a:r>
              <a:rPr lang="de-DE" altLang="x-none" dirty="0" err="1"/>
              <a:t>Decision</a:t>
            </a:r>
            <a:r>
              <a:rPr lang="de-DE" altLang="x-none" dirty="0"/>
              <a:t>-Making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Hints</a:t>
            </a:r>
            <a:r>
              <a:rPr lang="de-DE" altLang="x-none" dirty="0"/>
              <a:t> </a:t>
            </a:r>
            <a:r>
              <a:rPr lang="de-DE" altLang="x-none" dirty="0" err="1"/>
              <a:t>for</a:t>
            </a:r>
            <a:r>
              <a:rPr lang="de-DE" altLang="x-none" dirty="0"/>
              <a:t> </a:t>
            </a:r>
            <a:r>
              <a:rPr lang="de-DE" altLang="x-none" dirty="0" err="1"/>
              <a:t>Exercise</a:t>
            </a:r>
            <a:r>
              <a:rPr lang="de-DE" altLang="x-none" dirty="0"/>
              <a:t> 1 (</a:t>
            </a:r>
            <a:r>
              <a:rPr lang="de-DE" altLang="x-none" dirty="0" err="1"/>
              <a:t>to</a:t>
            </a:r>
            <a:r>
              <a:rPr lang="de-DE" altLang="x-none" dirty="0"/>
              <a:t> </a:t>
            </a:r>
            <a:r>
              <a:rPr lang="de-DE" altLang="x-none" dirty="0" err="1"/>
              <a:t>be</a:t>
            </a:r>
            <a:r>
              <a:rPr lang="de-DE" altLang="x-none" dirty="0"/>
              <a:t> </a:t>
            </a:r>
            <a:r>
              <a:rPr lang="de-DE" altLang="x-none" dirty="0" err="1"/>
              <a:t>handed</a:t>
            </a:r>
            <a:r>
              <a:rPr lang="de-DE" altLang="x-none" dirty="0"/>
              <a:t> in </a:t>
            </a:r>
            <a:r>
              <a:rPr lang="de-DE" altLang="x-none" dirty="0" err="1"/>
              <a:t>Monday</a:t>
            </a:r>
            <a:r>
              <a:rPr lang="de-DE" altLang="x-none" dirty="0"/>
              <a:t> May 5)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11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43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FC3A7D1F-1CC8-2201-C20C-BD62B8FA8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021536" cy="3563938"/>
          </a:xfrm>
        </p:spPr>
        <p:txBody>
          <a:bodyPr/>
          <a:lstStyle/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Data		Regression		Prediction		Classification</a:t>
            </a: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Functions/Models	Characterizations by Parameters	</a:t>
            </a:r>
            <a:r>
              <a:rPr lang="en-US" sz="1200" dirty="0"/>
              <a:t>Beliefs</a:t>
            </a:r>
            <a:r>
              <a:rPr lang="en-US" sz="1200" dirty="0" smtClean="0"/>
              <a:t>	Confidence</a:t>
            </a:r>
          </a:p>
          <a:p>
            <a:pPr marL="0" indent="0">
              <a:buNone/>
            </a:pPr>
            <a:r>
              <a:rPr lang="en-US" sz="1200" dirty="0" smtClean="0"/>
              <a:t>Bayesian Inference	Bayes Rule		Prior	Likelihood	Posterior</a:t>
            </a:r>
          </a:p>
          <a:p>
            <a:pPr marL="0" indent="0">
              <a:buNone/>
            </a:pPr>
            <a:r>
              <a:rPr lang="en-US" sz="1200" dirty="0" smtClean="0"/>
              <a:t>Conjugacy		Distribution Classes	Sigmoid	Normal CDF	</a:t>
            </a:r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Representations of Gaussian Densities		Multiplication of Densities</a:t>
            </a:r>
            <a:endParaRPr lang="en-US" sz="1200" dirty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Maximum Likelihood	Maximum A Posterior Estimation	Point Estimates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Loss Function	Decision Making	Actions	Expected Loss</a:t>
            </a:r>
          </a:p>
          <a:p>
            <a:pPr marL="0" indent="0">
              <a:buNone/>
            </a:pPr>
            <a:r>
              <a:rPr lang="en-US" sz="1200" dirty="0" smtClean="0"/>
              <a:t>Optimization		Gradient Decent	Deep Learning	Updates</a:t>
            </a:r>
          </a:p>
          <a:p>
            <a:pPr marL="0" indent="0">
              <a:buNone/>
            </a:pPr>
            <a:r>
              <a:rPr lang="en-US" sz="1200" dirty="0" smtClean="0"/>
              <a:t>Reinforcement Learning</a:t>
            </a:r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Unit 2: Overview of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3893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FC3A7D1F-1CC8-2201-C20C-BD62B8FA8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021536" cy="3563938"/>
          </a:xfrm>
        </p:spPr>
        <p:txBody>
          <a:bodyPr/>
          <a:lstStyle/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Data		Regression		Prediction		Classification</a:t>
            </a:r>
            <a:endParaRPr lang="en-US" sz="1200" dirty="0"/>
          </a:p>
          <a:p>
            <a:pPr marL="0" indent="0">
              <a:buNone/>
            </a:pPr>
            <a:r>
              <a:rPr lang="en-US" sz="1200" b="1" dirty="0" smtClean="0"/>
              <a:t>Functions/Models	Characterizations by Parameters	</a:t>
            </a:r>
            <a:r>
              <a:rPr lang="en-US" sz="1200" b="1" dirty="0"/>
              <a:t>Beliefs</a:t>
            </a:r>
            <a:r>
              <a:rPr lang="en-US" sz="1200" b="1" dirty="0" smtClean="0"/>
              <a:t>	Confidence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Bayesian Inference</a:t>
            </a:r>
            <a:r>
              <a:rPr lang="en-US" sz="1200" b="1" dirty="0" smtClean="0"/>
              <a:t>	Bayes Rule		Prior	Likelihood	Posterior</a:t>
            </a:r>
          </a:p>
          <a:p>
            <a:pPr marL="0" indent="0">
              <a:buNone/>
            </a:pPr>
            <a:r>
              <a:rPr lang="en-US" sz="1200" b="1" dirty="0" smtClean="0"/>
              <a:t>Conjugacy		Distribution Classes</a:t>
            </a:r>
            <a:r>
              <a:rPr lang="en-US" sz="1200" dirty="0" smtClean="0"/>
              <a:t>	Sigmoid	Normal CDF	</a:t>
            </a:r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b="1" dirty="0" smtClean="0"/>
              <a:t>Representations of Gaussian Densities	Multiplication of Densities</a:t>
            </a:r>
            <a:endParaRPr lang="en-US" sz="1200" b="1" dirty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Maximum Likelihood	Maximum A Posterior Estimation	Point Estimates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Loss Function	Decision Making	Actions	Expected Loss</a:t>
            </a:r>
          </a:p>
          <a:p>
            <a:pPr marL="0" indent="0">
              <a:buNone/>
            </a:pPr>
            <a:r>
              <a:rPr lang="en-US" sz="1200" dirty="0" smtClean="0"/>
              <a:t>Optimization		Gradient Decent	Deep Learning	Updates</a:t>
            </a:r>
          </a:p>
          <a:p>
            <a:pPr marL="0" indent="0">
              <a:buNone/>
            </a:pPr>
            <a:r>
              <a:rPr lang="en-US" sz="1200" dirty="0" smtClean="0"/>
              <a:t>Reinforcement Learning</a:t>
            </a:r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FED61BC-4F5A-25D0-DB23-D16A73A7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Unit 2: Overview of Concepts and Focus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4783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58025" cy="3563938"/>
              </a:xfrm>
            </p:spPr>
            <p:txBody>
              <a:bodyPr/>
              <a:lstStyle/>
              <a:p>
                <a:pPr marL="342900" indent="-342900">
                  <a:lnSpc>
                    <a:spcPct val="150000"/>
                  </a:lnSpc>
                  <a:buAutoNum type="alphaLcParenR"/>
                </a:pPr>
                <a:r>
                  <a:rPr lang="de-DE" altLang="x-none" sz="1300" dirty="0" smtClean="0"/>
                  <a:t>We </a:t>
                </a:r>
                <a:r>
                  <a:rPr lang="de-DE" altLang="x-none" sz="1300" dirty="0" err="1" smtClean="0"/>
                  <a:t>want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b="1" dirty="0" err="1" smtClean="0"/>
                  <a:t>identify</a:t>
                </a:r>
                <a:r>
                  <a:rPr lang="de-DE" altLang="x-none" sz="1300" b="1" dirty="0" smtClean="0"/>
                  <a:t> </a:t>
                </a:r>
                <a:r>
                  <a:rPr lang="de-DE" altLang="x-none" sz="1300" b="1" dirty="0" err="1" smtClean="0"/>
                  <a:t>models</a:t>
                </a:r>
                <a:r>
                  <a:rPr lang="de-DE" altLang="x-none" sz="1300" b="1" dirty="0" smtClean="0"/>
                  <a:t>/</a:t>
                </a:r>
                <a:r>
                  <a:rPr lang="de-DE" altLang="x-none" sz="1300" b="1" dirty="0" err="1" smtClean="0"/>
                  <a:t>functions</a:t>
                </a:r>
                <a:r>
                  <a:rPr lang="de-DE" altLang="x-none" sz="1300" dirty="0" smtClean="0"/>
                  <a:t>, e.g.:</a:t>
                </a:r>
              </a:p>
              <a:p>
                <a:pPr>
                  <a:lnSpc>
                    <a:spcPct val="150000"/>
                  </a:lnSpc>
                  <a:tabLst>
                    <a:tab pos="360363" algn="l"/>
                  </a:tabLst>
                </a:pPr>
                <a:r>
                  <a:rPr lang="de-DE" altLang="x-none" sz="1300" dirty="0" smtClean="0"/>
                  <a:t>	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predict</a:t>
                </a:r>
                <a:r>
                  <a:rPr lang="de-DE" altLang="x-none" sz="1300" dirty="0" smtClean="0"/>
                  <a:t>, 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classify</a:t>
                </a:r>
                <a:r>
                  <a:rPr lang="de-DE" altLang="x-none" sz="1300" dirty="0" smtClean="0"/>
                  <a:t>, 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express a </a:t>
                </a:r>
                <a:r>
                  <a:rPr lang="de-DE" altLang="x-none" sz="1300" dirty="0" err="1" smtClean="0"/>
                  <a:t>probability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distribution</a:t>
                </a:r>
                <a:r>
                  <a:rPr lang="de-DE" altLang="x-none" sz="1300" dirty="0"/>
                  <a:t>	</a:t>
                </a:r>
                <a:endParaRPr lang="de-DE" altLang="x-none" sz="1300" dirty="0" smtClean="0"/>
              </a:p>
              <a:p>
                <a:pPr>
                  <a:lnSpc>
                    <a:spcPct val="200000"/>
                  </a:lnSpc>
                  <a:tabLst>
                    <a:tab pos="360363" algn="l"/>
                  </a:tabLst>
                </a:pPr>
                <a:r>
                  <a:rPr lang="de-DE" altLang="x-none" sz="1300" dirty="0" smtClean="0"/>
                  <a:t>b)	</a:t>
                </a:r>
                <a:r>
                  <a:rPr lang="de-DE" altLang="x-none" sz="1300" dirty="0" err="1" smtClean="0"/>
                  <a:t>We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describe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models</a:t>
                </a:r>
                <a:r>
                  <a:rPr lang="de-DE" altLang="x-none" sz="1300" dirty="0" smtClean="0"/>
                  <a:t>/</a:t>
                </a:r>
                <a:r>
                  <a:rPr lang="de-DE" altLang="x-none" sz="1300" dirty="0" err="1" smtClean="0"/>
                  <a:t>functions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through</a:t>
                </a:r>
                <a:r>
                  <a:rPr lang="de-DE" altLang="x-none" sz="1300" dirty="0" smtClean="0"/>
                  <a:t> a </a:t>
                </a:r>
                <a:r>
                  <a:rPr lang="de-DE" altLang="x-none" sz="1300" dirty="0" err="1" smtClean="0"/>
                  <a:t>few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b="1" dirty="0" err="1" smtClean="0"/>
                  <a:t>parameters</a:t>
                </a:r>
                <a:r>
                  <a:rPr lang="de-DE" altLang="x-none" sz="1300" dirty="0" smtClean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300" dirty="0" smtClean="0"/>
                  <a:t>).</a:t>
                </a:r>
              </a:p>
              <a:p>
                <a:pPr>
                  <a:lnSpc>
                    <a:spcPct val="150000"/>
                  </a:lnSpc>
                  <a:tabLst>
                    <a:tab pos="360363" algn="l"/>
                  </a:tabLst>
                </a:pPr>
                <a:r>
                  <a:rPr lang="de-DE" altLang="x-none" dirty="0" smtClean="0"/>
                  <a:t>	</a:t>
                </a:r>
                <a:endParaRPr lang="de-DE" altLang="x-none" dirty="0"/>
              </a:p>
              <a:p>
                <a:pPr>
                  <a:lnSpc>
                    <a:spcPct val="150000"/>
                  </a:lnSpc>
                </a:pPr>
                <a:endParaRPr lang="de-DE" altLang="x-non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58025" cy="3563938"/>
              </a:xfrm>
              <a:blipFill rotWithShape="1">
                <a:blip r:embed="rId2"/>
                <a:stretch>
                  <a:fillRect l="-14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Bayesian</a:t>
            </a:r>
            <a:r>
              <a:rPr lang="de-DE" dirty="0" smtClean="0"/>
              <a:t> </a:t>
            </a:r>
            <a:r>
              <a:rPr lang="de-DE" dirty="0" err="1" smtClean="0"/>
              <a:t>Inference</a:t>
            </a:r>
            <a:r>
              <a:rPr lang="de-DE" dirty="0" smtClean="0"/>
              <a:t> in a </a:t>
            </a:r>
            <a:r>
              <a:rPr lang="de-DE" dirty="0" err="1" smtClean="0"/>
              <a:t>Nutshell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14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885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58025" cy="3563938"/>
              </a:xfrm>
            </p:spPr>
            <p:txBody>
              <a:bodyPr/>
              <a:lstStyle/>
              <a:p>
                <a:pPr marL="342900" indent="-342900">
                  <a:lnSpc>
                    <a:spcPct val="150000"/>
                  </a:lnSpc>
                  <a:buAutoNum type="alphaLcParenR"/>
                </a:pPr>
                <a:r>
                  <a:rPr lang="de-DE" altLang="x-none" sz="1300" dirty="0" smtClean="0"/>
                  <a:t>We </a:t>
                </a:r>
                <a:r>
                  <a:rPr lang="de-DE" altLang="x-none" sz="1300" dirty="0" err="1" smtClean="0"/>
                  <a:t>want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b="1" dirty="0" err="1" smtClean="0"/>
                  <a:t>identify</a:t>
                </a:r>
                <a:r>
                  <a:rPr lang="de-DE" altLang="x-none" sz="1300" b="1" dirty="0" smtClean="0"/>
                  <a:t> </a:t>
                </a:r>
                <a:r>
                  <a:rPr lang="de-DE" altLang="x-none" sz="1300" b="1" dirty="0" err="1" smtClean="0"/>
                  <a:t>models</a:t>
                </a:r>
                <a:r>
                  <a:rPr lang="de-DE" altLang="x-none" sz="1300" b="1" dirty="0" smtClean="0"/>
                  <a:t>/</a:t>
                </a:r>
                <a:r>
                  <a:rPr lang="de-DE" altLang="x-none" sz="1300" b="1" dirty="0" err="1" smtClean="0"/>
                  <a:t>functions</a:t>
                </a:r>
                <a:r>
                  <a:rPr lang="de-DE" altLang="x-none" sz="1300" dirty="0" smtClean="0"/>
                  <a:t>, e.g.:</a:t>
                </a:r>
              </a:p>
              <a:p>
                <a:pPr>
                  <a:lnSpc>
                    <a:spcPct val="150000"/>
                  </a:lnSpc>
                  <a:tabLst>
                    <a:tab pos="360363" algn="l"/>
                  </a:tabLst>
                </a:pPr>
                <a:r>
                  <a:rPr lang="de-DE" altLang="x-none" sz="1300" dirty="0" smtClean="0"/>
                  <a:t>	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predict</a:t>
                </a:r>
                <a:r>
                  <a:rPr lang="de-DE" altLang="x-none" sz="1300" dirty="0" smtClean="0"/>
                  <a:t>, 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classify</a:t>
                </a:r>
                <a:r>
                  <a:rPr lang="de-DE" altLang="x-none" sz="1300" dirty="0" smtClean="0"/>
                  <a:t>, 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express a </a:t>
                </a:r>
                <a:r>
                  <a:rPr lang="de-DE" altLang="x-none" sz="1300" dirty="0" err="1" smtClean="0"/>
                  <a:t>probability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distribution</a:t>
                </a:r>
                <a:r>
                  <a:rPr lang="de-DE" altLang="x-none" sz="1300" dirty="0"/>
                  <a:t>	</a:t>
                </a:r>
                <a:endParaRPr lang="de-DE" altLang="x-none" sz="1300" dirty="0" smtClean="0"/>
              </a:p>
              <a:p>
                <a:pPr>
                  <a:lnSpc>
                    <a:spcPct val="200000"/>
                  </a:lnSpc>
                  <a:tabLst>
                    <a:tab pos="360363" algn="l"/>
                  </a:tabLst>
                </a:pPr>
                <a:r>
                  <a:rPr lang="de-DE" altLang="x-none" sz="1300" dirty="0" smtClean="0"/>
                  <a:t>b)	</a:t>
                </a:r>
                <a:r>
                  <a:rPr lang="de-DE" altLang="x-none" sz="1300" dirty="0" err="1" smtClean="0"/>
                  <a:t>We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describe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models</a:t>
                </a:r>
                <a:r>
                  <a:rPr lang="de-DE" altLang="x-none" sz="1300" dirty="0" smtClean="0"/>
                  <a:t>/</a:t>
                </a:r>
                <a:r>
                  <a:rPr lang="de-DE" altLang="x-none" sz="1300" dirty="0" err="1" smtClean="0"/>
                  <a:t>functions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through</a:t>
                </a:r>
                <a:r>
                  <a:rPr lang="de-DE" altLang="x-none" sz="1300" dirty="0" smtClean="0"/>
                  <a:t> a </a:t>
                </a:r>
                <a:r>
                  <a:rPr lang="de-DE" altLang="x-none" sz="1300" dirty="0" err="1" smtClean="0"/>
                  <a:t>few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b="1" dirty="0" err="1" smtClean="0"/>
                  <a:t>parameters</a:t>
                </a:r>
                <a:r>
                  <a:rPr lang="de-DE" altLang="x-none" sz="1300" dirty="0" smtClean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300" dirty="0" smtClean="0"/>
                  <a:t>).</a:t>
                </a:r>
              </a:p>
              <a:p>
                <a:pPr>
                  <a:lnSpc>
                    <a:spcPct val="150000"/>
                  </a:lnSpc>
                  <a:tabLst>
                    <a:tab pos="360363" algn="l"/>
                  </a:tabLst>
                </a:pPr>
                <a:r>
                  <a:rPr lang="de-DE" altLang="x-none" sz="1300" dirty="0"/>
                  <a:t>c)	</a:t>
                </a:r>
                <a:r>
                  <a:rPr lang="de-DE" altLang="x-none" sz="1300" dirty="0" err="1"/>
                  <a:t>Our</a:t>
                </a:r>
                <a:r>
                  <a:rPr lang="de-DE" altLang="x-none" sz="1300" dirty="0"/>
                  <a:t> </a:t>
                </a:r>
                <a:r>
                  <a:rPr lang="de-DE" altLang="x-none" sz="1300" dirty="0" err="1"/>
                  <a:t>information</a:t>
                </a:r>
                <a:r>
                  <a:rPr lang="de-DE" altLang="x-none" sz="1300" dirty="0"/>
                  <a:t>: </a:t>
                </a:r>
                <a:r>
                  <a:rPr lang="de-DE" altLang="x-none" sz="1300" dirty="0" err="1"/>
                  <a:t>We</a:t>
                </a:r>
                <a:r>
                  <a:rPr lang="de-DE" altLang="x-none" sz="1300" dirty="0"/>
                  <a:t> </a:t>
                </a:r>
                <a:r>
                  <a:rPr lang="de-DE" altLang="x-none" sz="1300" dirty="0" err="1"/>
                  <a:t>have</a:t>
                </a:r>
                <a:r>
                  <a:rPr lang="de-DE" altLang="x-none" sz="1300" dirty="0"/>
                  <a:t> </a:t>
                </a:r>
                <a:r>
                  <a:rPr lang="de-DE" altLang="x-none" sz="1300" b="1" dirty="0"/>
                  <a:t>initial </a:t>
                </a:r>
                <a:r>
                  <a:rPr lang="de-DE" altLang="x-none" sz="1300" b="1" dirty="0" err="1"/>
                  <a:t>beliefs</a:t>
                </a:r>
                <a:r>
                  <a:rPr lang="de-DE" altLang="x-none" sz="1300" b="1" dirty="0"/>
                  <a:t> </a:t>
                </a:r>
                <a:r>
                  <a:rPr lang="de-DE" altLang="x-none" sz="1300" dirty="0" err="1"/>
                  <a:t>for</a:t>
                </a:r>
                <a:r>
                  <a:rPr lang="de-DE" altLang="x-none" sz="130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300" dirty="0"/>
                  <a:t> as </a:t>
                </a:r>
                <a:r>
                  <a:rPr lang="de-DE" altLang="x-none" sz="1300" dirty="0" err="1"/>
                  <a:t>well</a:t>
                </a:r>
                <a:r>
                  <a:rPr lang="de-DE" altLang="x-none" sz="1300" dirty="0"/>
                  <a:t> </a:t>
                </a:r>
                <a:r>
                  <a:rPr lang="de-DE" altLang="x-none" sz="1300" dirty="0" err="1"/>
                  <a:t>as</a:t>
                </a:r>
                <a:r>
                  <a:rPr lang="de-DE" altLang="x-none" sz="1300" dirty="0"/>
                  <a:t> </a:t>
                </a:r>
                <a:r>
                  <a:rPr lang="de-DE" altLang="x-none" sz="1300" dirty="0" err="1"/>
                  <a:t>observed</a:t>
                </a:r>
                <a:r>
                  <a:rPr lang="de-DE" altLang="x-none" sz="1300" dirty="0"/>
                  <a:t> </a:t>
                </a:r>
                <a:r>
                  <a:rPr lang="de-DE" altLang="x-none" sz="1300" b="1" dirty="0" err="1"/>
                  <a:t>data</a:t>
                </a:r>
                <a:r>
                  <a:rPr lang="de-DE" altLang="x-none" sz="1300" dirty="0"/>
                  <a:t>.</a:t>
                </a:r>
              </a:p>
              <a:p>
                <a:pPr>
                  <a:lnSpc>
                    <a:spcPct val="150000"/>
                  </a:lnSpc>
                  <a:tabLst>
                    <a:tab pos="360363" algn="l"/>
                  </a:tabLst>
                </a:pPr>
                <a:r>
                  <a:rPr lang="de-DE" altLang="x-none" sz="1300" dirty="0" smtClean="0"/>
                  <a:t>d)	</a:t>
                </a:r>
                <a:r>
                  <a:rPr lang="de-DE" altLang="x-none" sz="1300" dirty="0" err="1" smtClean="0"/>
                  <a:t>We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want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identify</a:t>
                </a:r>
                <a:r>
                  <a:rPr lang="de-DE" altLang="x-none" sz="1300" dirty="0"/>
                  <a:t> </a:t>
                </a:r>
                <a:r>
                  <a:rPr lang="de-DE" altLang="x-none" sz="1300" dirty="0" err="1" smtClean="0"/>
                  <a:t>values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/>
                  <a:t>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that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b="1" dirty="0" smtClean="0"/>
                  <a:t>fit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our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information</a:t>
                </a:r>
                <a:r>
                  <a:rPr lang="de-DE" altLang="x-none" sz="1300" dirty="0" smtClean="0"/>
                  <a:t>. </a:t>
                </a:r>
                <a:endParaRPr lang="de-DE" altLang="x-none" sz="1300" dirty="0"/>
              </a:p>
              <a:p>
                <a:pPr>
                  <a:lnSpc>
                    <a:spcPct val="150000"/>
                  </a:lnSpc>
                  <a:tabLst>
                    <a:tab pos="360363" algn="l"/>
                  </a:tabLst>
                </a:pPr>
                <a:r>
                  <a:rPr lang="de-DE" altLang="x-none" sz="1300" dirty="0" smtClean="0"/>
                  <a:t>e)	</a:t>
                </a:r>
                <a:r>
                  <a:rPr lang="de-DE" altLang="x-none" sz="1300" dirty="0" err="1" smtClean="0"/>
                  <a:t>We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want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obtain</a:t>
                </a:r>
                <a:r>
                  <a:rPr lang="de-DE" altLang="x-none" sz="1300" dirty="0" smtClean="0"/>
                  <a:t> a </a:t>
                </a:r>
                <a:r>
                  <a:rPr lang="de-DE" altLang="x-none" sz="1300" b="1" dirty="0" err="1" smtClean="0"/>
                  <a:t>probability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b="1" dirty="0" err="1" smtClean="0"/>
                  <a:t>distribution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for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suitable</a:t>
                </a:r>
                <a:r>
                  <a:rPr lang="de-DE" altLang="x-none" sz="1300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values</a:t>
                </a:r>
                <a:r>
                  <a:rPr lang="de-DE" altLang="x-none" sz="1300" dirty="0" smtClean="0"/>
                  <a:t>. </a:t>
                </a:r>
              </a:p>
              <a:p>
                <a:pPr>
                  <a:lnSpc>
                    <a:spcPct val="150000"/>
                  </a:lnSpc>
                  <a:tabLst>
                    <a:tab pos="360363" algn="l"/>
                  </a:tabLst>
                </a:pPr>
                <a:r>
                  <a:rPr lang="de-DE" altLang="x-none" dirty="0" smtClean="0"/>
                  <a:t>	</a:t>
                </a:r>
                <a:endParaRPr lang="de-DE" altLang="x-none" dirty="0"/>
              </a:p>
              <a:p>
                <a:pPr>
                  <a:lnSpc>
                    <a:spcPct val="150000"/>
                  </a:lnSpc>
                </a:pPr>
                <a:endParaRPr lang="de-DE" altLang="x-non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58025" cy="3563938"/>
              </a:xfrm>
              <a:blipFill rotWithShape="1">
                <a:blip r:embed="rId2"/>
                <a:stretch>
                  <a:fillRect l="-14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Bayesian</a:t>
            </a:r>
            <a:r>
              <a:rPr lang="de-DE" dirty="0" smtClean="0"/>
              <a:t> </a:t>
            </a:r>
            <a:r>
              <a:rPr lang="de-DE" dirty="0" err="1" smtClean="0"/>
              <a:t>Inference</a:t>
            </a:r>
            <a:r>
              <a:rPr lang="de-DE" dirty="0" smtClean="0"/>
              <a:t> in a </a:t>
            </a:r>
            <a:r>
              <a:rPr lang="de-DE" dirty="0" err="1" smtClean="0"/>
              <a:t>Nutshell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15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05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58025" cy="3563938"/>
              </a:xfrm>
            </p:spPr>
            <p:txBody>
              <a:bodyPr/>
              <a:lstStyle/>
              <a:p>
                <a:pPr marL="342900" indent="-342900">
                  <a:lnSpc>
                    <a:spcPct val="150000"/>
                  </a:lnSpc>
                  <a:buAutoNum type="alphaLcParenR"/>
                </a:pPr>
                <a:r>
                  <a:rPr lang="de-DE" altLang="x-none" sz="1300" dirty="0" smtClean="0"/>
                  <a:t>We </a:t>
                </a:r>
                <a:r>
                  <a:rPr lang="de-DE" altLang="x-none" sz="1300" dirty="0" err="1" smtClean="0"/>
                  <a:t>want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b="1" dirty="0" err="1" smtClean="0"/>
                  <a:t>identify</a:t>
                </a:r>
                <a:r>
                  <a:rPr lang="de-DE" altLang="x-none" sz="1300" b="1" dirty="0" smtClean="0"/>
                  <a:t> </a:t>
                </a:r>
                <a:r>
                  <a:rPr lang="de-DE" altLang="x-none" sz="1300" b="1" dirty="0" err="1" smtClean="0"/>
                  <a:t>models</a:t>
                </a:r>
                <a:r>
                  <a:rPr lang="de-DE" altLang="x-none" sz="1300" b="1" dirty="0" smtClean="0"/>
                  <a:t>/</a:t>
                </a:r>
                <a:r>
                  <a:rPr lang="de-DE" altLang="x-none" sz="1300" b="1" dirty="0" err="1" smtClean="0"/>
                  <a:t>functions</a:t>
                </a:r>
                <a:r>
                  <a:rPr lang="de-DE" altLang="x-none" sz="1300" dirty="0" smtClean="0"/>
                  <a:t>, e.g.:</a:t>
                </a:r>
              </a:p>
              <a:p>
                <a:pPr>
                  <a:lnSpc>
                    <a:spcPct val="150000"/>
                  </a:lnSpc>
                  <a:tabLst>
                    <a:tab pos="360363" algn="l"/>
                  </a:tabLst>
                </a:pPr>
                <a:r>
                  <a:rPr lang="de-DE" altLang="x-none" sz="1300" dirty="0" smtClean="0"/>
                  <a:t>	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predict</a:t>
                </a:r>
                <a:r>
                  <a:rPr lang="de-DE" altLang="x-none" sz="1300" dirty="0" smtClean="0"/>
                  <a:t>, 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classify</a:t>
                </a:r>
                <a:r>
                  <a:rPr lang="de-DE" altLang="x-none" sz="1300" dirty="0" smtClean="0"/>
                  <a:t>, 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express a </a:t>
                </a:r>
                <a:r>
                  <a:rPr lang="de-DE" altLang="x-none" sz="1300" dirty="0" err="1" smtClean="0"/>
                  <a:t>probability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distribution</a:t>
                </a:r>
                <a:r>
                  <a:rPr lang="de-DE" altLang="x-none" sz="1300" dirty="0"/>
                  <a:t>	</a:t>
                </a:r>
                <a:endParaRPr lang="de-DE" altLang="x-none" sz="1300" dirty="0" smtClean="0"/>
              </a:p>
              <a:p>
                <a:pPr>
                  <a:lnSpc>
                    <a:spcPct val="200000"/>
                  </a:lnSpc>
                  <a:tabLst>
                    <a:tab pos="360363" algn="l"/>
                  </a:tabLst>
                </a:pPr>
                <a:r>
                  <a:rPr lang="de-DE" altLang="x-none" sz="1300" dirty="0" smtClean="0"/>
                  <a:t>b)	</a:t>
                </a:r>
                <a:r>
                  <a:rPr lang="de-DE" altLang="x-none" sz="1300" dirty="0" err="1" smtClean="0"/>
                  <a:t>We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describe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models</a:t>
                </a:r>
                <a:r>
                  <a:rPr lang="de-DE" altLang="x-none" sz="1300" dirty="0" smtClean="0"/>
                  <a:t>/</a:t>
                </a:r>
                <a:r>
                  <a:rPr lang="de-DE" altLang="x-none" sz="1300" dirty="0" err="1" smtClean="0"/>
                  <a:t>functions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through</a:t>
                </a:r>
                <a:r>
                  <a:rPr lang="de-DE" altLang="x-none" sz="1300" dirty="0" smtClean="0"/>
                  <a:t> a </a:t>
                </a:r>
                <a:r>
                  <a:rPr lang="de-DE" altLang="x-none" sz="1300" dirty="0" err="1" smtClean="0"/>
                  <a:t>few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b="1" dirty="0" err="1" smtClean="0"/>
                  <a:t>parameters</a:t>
                </a:r>
                <a:r>
                  <a:rPr lang="de-DE" altLang="x-none" sz="1300" dirty="0" smtClean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300" dirty="0" smtClean="0"/>
                  <a:t>).</a:t>
                </a:r>
              </a:p>
              <a:p>
                <a:pPr>
                  <a:lnSpc>
                    <a:spcPct val="150000"/>
                  </a:lnSpc>
                  <a:tabLst>
                    <a:tab pos="360363" algn="l"/>
                  </a:tabLst>
                </a:pPr>
                <a:r>
                  <a:rPr lang="de-DE" altLang="x-none" sz="1300" dirty="0" smtClean="0"/>
                  <a:t>c)	</a:t>
                </a:r>
                <a:r>
                  <a:rPr lang="de-DE" altLang="x-none" sz="1300" dirty="0" err="1" smtClean="0"/>
                  <a:t>Our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information</a:t>
                </a:r>
                <a:r>
                  <a:rPr lang="de-DE" altLang="x-none" sz="1300" dirty="0" smtClean="0"/>
                  <a:t>: </a:t>
                </a:r>
                <a:r>
                  <a:rPr lang="de-DE" altLang="x-none" sz="1300" dirty="0" err="1" smtClean="0"/>
                  <a:t>We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have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b="1" dirty="0"/>
                  <a:t>initial </a:t>
                </a:r>
                <a:r>
                  <a:rPr lang="de-DE" altLang="x-none" sz="1300" b="1" dirty="0" err="1"/>
                  <a:t>beliefs</a:t>
                </a:r>
                <a:r>
                  <a:rPr lang="de-DE" altLang="x-none" sz="1300" b="1" dirty="0"/>
                  <a:t> </a:t>
                </a:r>
                <a:r>
                  <a:rPr lang="de-DE" altLang="x-none" sz="1300" dirty="0" err="1"/>
                  <a:t>for</a:t>
                </a:r>
                <a:r>
                  <a:rPr lang="de-DE" altLang="x-none" sz="1300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300" dirty="0" smtClean="0"/>
                  <a:t> </a:t>
                </a:r>
                <a:r>
                  <a:rPr lang="de-DE" altLang="x-none" sz="1300" dirty="0"/>
                  <a:t>as </a:t>
                </a:r>
                <a:r>
                  <a:rPr lang="de-DE" altLang="x-none" sz="1300" dirty="0" err="1"/>
                  <a:t>well</a:t>
                </a:r>
                <a:r>
                  <a:rPr lang="de-DE" altLang="x-none" sz="1300" dirty="0"/>
                  <a:t> </a:t>
                </a:r>
                <a:r>
                  <a:rPr lang="de-DE" altLang="x-none" sz="1300" dirty="0" err="1" smtClean="0"/>
                  <a:t>as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observed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b="1" dirty="0" err="1" smtClean="0"/>
                  <a:t>data</a:t>
                </a:r>
                <a:r>
                  <a:rPr lang="de-DE" altLang="x-none" sz="1300" dirty="0" smtClean="0"/>
                  <a:t>.</a:t>
                </a:r>
              </a:p>
              <a:p>
                <a:pPr>
                  <a:lnSpc>
                    <a:spcPct val="150000"/>
                  </a:lnSpc>
                  <a:tabLst>
                    <a:tab pos="360363" algn="l"/>
                  </a:tabLst>
                </a:pPr>
                <a:r>
                  <a:rPr lang="de-DE" altLang="x-none" sz="1300" dirty="0" smtClean="0"/>
                  <a:t>d)	</a:t>
                </a:r>
                <a:r>
                  <a:rPr lang="de-DE" altLang="x-none" sz="1300" dirty="0" err="1" smtClean="0"/>
                  <a:t>We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want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identify</a:t>
                </a:r>
                <a:r>
                  <a:rPr lang="de-DE" altLang="x-none" sz="1300" dirty="0"/>
                  <a:t> </a:t>
                </a:r>
                <a:r>
                  <a:rPr lang="de-DE" altLang="x-none" sz="1300" dirty="0" err="1" smtClean="0"/>
                  <a:t>values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/>
                  <a:t>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that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b="1" dirty="0" smtClean="0"/>
                  <a:t>fit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our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information</a:t>
                </a:r>
                <a:r>
                  <a:rPr lang="de-DE" altLang="x-none" sz="1300" dirty="0" smtClean="0"/>
                  <a:t>. </a:t>
                </a:r>
                <a:endParaRPr lang="de-DE" altLang="x-none" sz="1300" dirty="0"/>
              </a:p>
              <a:p>
                <a:pPr>
                  <a:lnSpc>
                    <a:spcPct val="150000"/>
                  </a:lnSpc>
                  <a:tabLst>
                    <a:tab pos="360363" algn="l"/>
                  </a:tabLst>
                </a:pPr>
                <a:r>
                  <a:rPr lang="de-DE" altLang="x-none" sz="1300" dirty="0" smtClean="0"/>
                  <a:t>e)	</a:t>
                </a:r>
                <a:r>
                  <a:rPr lang="de-DE" altLang="x-none" sz="1300" dirty="0" err="1" smtClean="0"/>
                  <a:t>We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want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obtain</a:t>
                </a:r>
                <a:r>
                  <a:rPr lang="de-DE" altLang="x-none" sz="1300" dirty="0" smtClean="0"/>
                  <a:t> a </a:t>
                </a:r>
                <a:r>
                  <a:rPr lang="de-DE" altLang="x-none" sz="1300" b="1" dirty="0" err="1" smtClean="0"/>
                  <a:t>probability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b="1" dirty="0" err="1" smtClean="0"/>
                  <a:t>distribution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for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suitable</a:t>
                </a:r>
                <a:r>
                  <a:rPr lang="de-DE" altLang="x-none" sz="1300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values</a:t>
                </a:r>
                <a:r>
                  <a:rPr lang="de-DE" altLang="x-none" sz="1300" dirty="0" smtClean="0"/>
                  <a:t>. </a:t>
                </a:r>
              </a:p>
              <a:p>
                <a:pPr>
                  <a:lnSpc>
                    <a:spcPct val="150000"/>
                  </a:lnSpc>
                  <a:tabLst>
                    <a:tab pos="360363" algn="l"/>
                  </a:tabLst>
                </a:pPr>
                <a:r>
                  <a:rPr lang="de-DE" altLang="x-none" sz="1300" dirty="0" smtClean="0"/>
                  <a:t>f)	</a:t>
                </a:r>
                <a:r>
                  <a:rPr lang="de-DE" altLang="x-none" sz="1300" dirty="0" err="1" smtClean="0"/>
                  <a:t>We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b="1" dirty="0" err="1" smtClean="0"/>
                  <a:t>combine</a:t>
                </a:r>
                <a:r>
                  <a:rPr lang="de-DE" altLang="x-none" sz="1300" dirty="0" smtClean="0"/>
                  <a:t> initial </a:t>
                </a:r>
                <a:r>
                  <a:rPr lang="de-DE" altLang="x-none" sz="1300" dirty="0" err="1" smtClean="0"/>
                  <a:t>beliefs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for</a:t>
                </a:r>
                <a:r>
                  <a:rPr lang="de-DE" altLang="x-none" sz="1300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300" dirty="0" smtClean="0"/>
                  <a:t> and </a:t>
                </a:r>
                <a:r>
                  <a:rPr lang="de-DE" altLang="x-none" sz="1300" dirty="0" err="1" smtClean="0"/>
                  <a:t>how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likely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data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can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occur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under</a:t>
                </a:r>
                <a:r>
                  <a:rPr lang="de-DE" altLang="x-none" sz="1300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300" dirty="0" smtClean="0"/>
                  <a:t>.</a:t>
                </a:r>
              </a:p>
              <a:p>
                <a:pPr>
                  <a:lnSpc>
                    <a:spcPct val="150000"/>
                  </a:lnSpc>
                  <a:tabLst>
                    <a:tab pos="360363" algn="l"/>
                  </a:tabLst>
                </a:pPr>
                <a:r>
                  <a:rPr lang="de-DE" altLang="x-none" sz="1300" dirty="0" smtClean="0"/>
                  <a:t>g)	</a:t>
                </a:r>
                <a:r>
                  <a:rPr lang="de-DE" altLang="x-none" sz="1300" dirty="0" err="1" smtClean="0"/>
                  <a:t>We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use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b="1" dirty="0" err="1" smtClean="0"/>
                  <a:t>suitable</a:t>
                </a:r>
                <a:r>
                  <a:rPr lang="de-DE" altLang="x-none" sz="1300" b="1" dirty="0" smtClean="0"/>
                  <a:t> </a:t>
                </a:r>
                <a:r>
                  <a:rPr lang="de-DE" altLang="x-none" sz="1300" b="1" dirty="0" err="1" smtClean="0"/>
                  <a:t>classes</a:t>
                </a:r>
                <a:r>
                  <a:rPr lang="de-DE" altLang="x-none" sz="1300" b="1" dirty="0" smtClean="0"/>
                  <a:t> </a:t>
                </a:r>
                <a:r>
                  <a:rPr lang="de-DE" altLang="x-none" sz="1300" dirty="0" smtClean="0"/>
                  <a:t>of </a:t>
                </a:r>
                <a:r>
                  <a:rPr lang="de-DE" altLang="x-none" sz="1300" dirty="0" err="1" smtClean="0"/>
                  <a:t>probability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distributions</a:t>
                </a:r>
                <a:r>
                  <a:rPr lang="de-DE" altLang="x-none" sz="1300" dirty="0" smtClean="0"/>
                  <a:t> &amp; </a:t>
                </a:r>
                <a:r>
                  <a:rPr lang="de-DE" altLang="x-none" sz="1300" dirty="0" err="1" smtClean="0"/>
                  <a:t>apply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b="1" dirty="0" err="1" smtClean="0"/>
                  <a:t>Bayes</a:t>
                </a:r>
                <a:r>
                  <a:rPr lang="de-DE" altLang="x-none" sz="1300" b="1" dirty="0" smtClean="0"/>
                  <a:t>‘ </a:t>
                </a:r>
                <a:r>
                  <a:rPr lang="de-DE" altLang="x-none" sz="1300" b="1" dirty="0" err="1" smtClean="0"/>
                  <a:t>Rule</a:t>
                </a:r>
                <a:r>
                  <a:rPr lang="de-DE" altLang="x-none" sz="1300" dirty="0"/>
                  <a:t>.</a:t>
                </a:r>
                <a:endParaRPr lang="de-DE" altLang="x-none" sz="1300" dirty="0" smtClean="0"/>
              </a:p>
              <a:p>
                <a:pPr>
                  <a:lnSpc>
                    <a:spcPct val="150000"/>
                  </a:lnSpc>
                  <a:tabLst>
                    <a:tab pos="360363" algn="l"/>
                  </a:tabLst>
                </a:pPr>
                <a:r>
                  <a:rPr lang="de-DE" altLang="x-none" sz="1300" dirty="0"/>
                  <a:t>h</a:t>
                </a:r>
                <a:r>
                  <a:rPr lang="de-DE" altLang="x-none" sz="1300" dirty="0" smtClean="0"/>
                  <a:t>)	</a:t>
                </a:r>
                <a:r>
                  <a:rPr lang="de-DE" altLang="x-none" sz="1300" dirty="0" err="1" smtClean="0"/>
                  <a:t>Obtained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distributions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for</a:t>
                </a:r>
                <a:r>
                  <a:rPr lang="de-DE" altLang="x-none" sz="1300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provide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point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b="1" dirty="0" err="1" smtClean="0"/>
                  <a:t>estimates</a:t>
                </a:r>
                <a:r>
                  <a:rPr lang="de-DE" altLang="x-none" sz="1300" dirty="0" smtClean="0"/>
                  <a:t> &amp; </a:t>
                </a:r>
                <a:r>
                  <a:rPr lang="de-DE" altLang="x-none" sz="1300" b="1" dirty="0" err="1" smtClean="0"/>
                  <a:t>confidence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measures</a:t>
                </a:r>
                <a:r>
                  <a:rPr lang="de-DE" altLang="x-none" sz="1300" dirty="0" smtClean="0"/>
                  <a:t>.</a:t>
                </a:r>
                <a:endParaRPr lang="de-DE" altLang="x-none" sz="1300" dirty="0"/>
              </a:p>
              <a:p>
                <a:pPr>
                  <a:lnSpc>
                    <a:spcPct val="150000"/>
                  </a:lnSpc>
                  <a:tabLst>
                    <a:tab pos="266700" algn="l"/>
                  </a:tabLst>
                </a:pPr>
                <a:r>
                  <a:rPr lang="de-DE" altLang="x-none" dirty="0" smtClean="0"/>
                  <a:t>	</a:t>
                </a:r>
                <a:endParaRPr lang="de-DE" altLang="x-none" dirty="0"/>
              </a:p>
              <a:p>
                <a:pPr>
                  <a:lnSpc>
                    <a:spcPct val="150000"/>
                  </a:lnSpc>
                </a:pPr>
                <a:endParaRPr lang="de-DE" altLang="x-non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58025" cy="3563938"/>
              </a:xfrm>
              <a:blipFill rotWithShape="1">
                <a:blip r:embed="rId2"/>
                <a:stretch>
                  <a:fillRect l="-1468" b="-136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Bayesian</a:t>
            </a:r>
            <a:r>
              <a:rPr lang="de-DE" dirty="0" smtClean="0"/>
              <a:t> </a:t>
            </a:r>
            <a:r>
              <a:rPr lang="de-DE" dirty="0" err="1" smtClean="0"/>
              <a:t>Inference</a:t>
            </a:r>
            <a:r>
              <a:rPr lang="de-DE" dirty="0" smtClean="0"/>
              <a:t> in a </a:t>
            </a:r>
            <a:r>
              <a:rPr lang="de-DE" dirty="0" err="1" smtClean="0"/>
              <a:t>Nutshell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16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39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smtClean="0"/>
              <a:t>Course Setup</a:t>
            </a:r>
            <a:endParaRPr lang="de-DE" altLang="x-non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Recap</a:t>
            </a:r>
            <a:r>
              <a:rPr lang="de-DE" altLang="x-none" dirty="0"/>
              <a:t>: </a:t>
            </a:r>
            <a:r>
              <a:rPr lang="de-DE" altLang="x-none" dirty="0" err="1" smtClean="0"/>
              <a:t>Probabilities</a:t>
            </a:r>
            <a:r>
              <a:rPr lang="de-DE" altLang="x-none" dirty="0" smtClean="0"/>
              <a:t> and </a:t>
            </a:r>
            <a:r>
              <a:rPr lang="de-DE" altLang="x-none" dirty="0" err="1" smtClean="0"/>
              <a:t>Distributions</a:t>
            </a:r>
            <a:r>
              <a:rPr lang="de-DE" altLang="x-none" dirty="0" smtClean="0"/>
              <a:t> (Unit </a:t>
            </a:r>
            <a:r>
              <a:rPr lang="de-DE" altLang="x-none" dirty="0"/>
              <a:t>1</a:t>
            </a:r>
            <a:r>
              <a:rPr lang="de-DE" altLang="x-none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Recap</a:t>
            </a:r>
            <a:r>
              <a:rPr lang="de-DE" altLang="x-none" dirty="0" smtClean="0"/>
              <a:t>: Main </a:t>
            </a:r>
            <a:r>
              <a:rPr lang="de-DE" altLang="x-none" dirty="0" err="1" smtClean="0"/>
              <a:t>Concepts</a:t>
            </a:r>
            <a:r>
              <a:rPr lang="de-DE" altLang="x-none" dirty="0" smtClean="0"/>
              <a:t> of Unit 2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b="1" dirty="0" err="1" smtClean="0"/>
              <a:t>Example</a:t>
            </a:r>
            <a:r>
              <a:rPr lang="de-DE" altLang="x-none" b="1" dirty="0" smtClean="0"/>
              <a:t>: </a:t>
            </a:r>
            <a:r>
              <a:rPr lang="de-DE" altLang="x-none" b="1" dirty="0" err="1" smtClean="0"/>
              <a:t>Bayesian</a:t>
            </a:r>
            <a:r>
              <a:rPr lang="de-DE" altLang="x-none" b="1" dirty="0" smtClean="0"/>
              <a:t> </a:t>
            </a:r>
            <a:r>
              <a:rPr lang="de-DE" altLang="x-none" b="1" dirty="0" err="1" smtClean="0"/>
              <a:t>Inference</a:t>
            </a:r>
            <a:r>
              <a:rPr lang="de-DE" altLang="x-none" b="1" dirty="0" smtClean="0"/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Example</a:t>
            </a:r>
            <a:r>
              <a:rPr lang="de-DE" altLang="x-none" dirty="0" smtClean="0"/>
              <a:t>: </a:t>
            </a:r>
            <a:r>
              <a:rPr lang="de-DE" altLang="x-none" dirty="0" err="1" smtClean="0"/>
              <a:t>Multiplication</a:t>
            </a:r>
            <a:r>
              <a:rPr lang="de-DE" altLang="x-none" dirty="0" smtClean="0"/>
              <a:t> of Normal </a:t>
            </a:r>
            <a:r>
              <a:rPr lang="de-DE" altLang="x-none" dirty="0" err="1" smtClean="0"/>
              <a:t>Distributions</a:t>
            </a:r>
            <a:endParaRPr lang="de-DE" altLang="x-none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Example</a:t>
            </a:r>
            <a:r>
              <a:rPr lang="de-DE" altLang="x-none" dirty="0"/>
              <a:t>: </a:t>
            </a:r>
            <a:r>
              <a:rPr lang="de-DE" altLang="x-none" dirty="0" err="1"/>
              <a:t>Decision</a:t>
            </a:r>
            <a:r>
              <a:rPr lang="de-DE" altLang="x-none" dirty="0"/>
              <a:t>-Making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Hints</a:t>
            </a:r>
            <a:r>
              <a:rPr lang="de-DE" altLang="x-none" dirty="0"/>
              <a:t> </a:t>
            </a:r>
            <a:r>
              <a:rPr lang="de-DE" altLang="x-none" dirty="0" err="1"/>
              <a:t>for</a:t>
            </a:r>
            <a:r>
              <a:rPr lang="de-DE" altLang="x-none" dirty="0"/>
              <a:t> </a:t>
            </a:r>
            <a:r>
              <a:rPr lang="de-DE" altLang="x-none" dirty="0" err="1"/>
              <a:t>Exercise</a:t>
            </a:r>
            <a:r>
              <a:rPr lang="de-DE" altLang="x-none" dirty="0"/>
              <a:t> 1 (</a:t>
            </a:r>
            <a:r>
              <a:rPr lang="de-DE" altLang="x-none" dirty="0" err="1"/>
              <a:t>to</a:t>
            </a:r>
            <a:r>
              <a:rPr lang="de-DE" altLang="x-none" dirty="0"/>
              <a:t> </a:t>
            </a:r>
            <a:r>
              <a:rPr lang="de-DE" altLang="x-none" dirty="0" err="1"/>
              <a:t>be</a:t>
            </a:r>
            <a:r>
              <a:rPr lang="de-DE" altLang="x-none" dirty="0"/>
              <a:t> </a:t>
            </a:r>
            <a:r>
              <a:rPr lang="de-DE" altLang="x-none" dirty="0" err="1"/>
              <a:t>handed</a:t>
            </a:r>
            <a:r>
              <a:rPr lang="de-DE" altLang="x-none" dirty="0"/>
              <a:t> in </a:t>
            </a:r>
            <a:r>
              <a:rPr lang="de-DE" altLang="x-none" dirty="0" err="1"/>
              <a:t>Monday</a:t>
            </a:r>
            <a:r>
              <a:rPr lang="de-DE" altLang="x-none" dirty="0"/>
              <a:t> May 5)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17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00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de-DE" altLang="x-none" b="1" dirty="0" smtClean="0"/>
                  <a:t>Example 1</a:t>
                </a:r>
                <a:r>
                  <a:rPr lang="de-DE" altLang="x-none" dirty="0" smtClean="0"/>
                  <a:t>: </a:t>
                </a:r>
                <a:r>
                  <a:rPr lang="de-DE" altLang="x-none" dirty="0" err="1" smtClean="0"/>
                  <a:t>Consider</a:t>
                </a:r>
                <a:r>
                  <a:rPr lang="de-DE" altLang="x-none" dirty="0" smtClean="0"/>
                  <a:t> a </a:t>
                </a:r>
                <a:r>
                  <a:rPr lang="de-DE" altLang="x-none" dirty="0" err="1" smtClean="0"/>
                  <a:t>coin</a:t>
                </a:r>
                <a:r>
                  <a:rPr lang="de-DE" altLang="x-none" dirty="0" smtClean="0"/>
                  <a:t> </a:t>
                </a:r>
                <a:r>
                  <a:rPr lang="de-DE" altLang="x-none" dirty="0" err="1" smtClean="0"/>
                  <a:t>with</a:t>
                </a:r>
                <a:r>
                  <a:rPr lang="de-DE" altLang="x-none" dirty="0" smtClean="0"/>
                  <a:t> </a:t>
                </a:r>
                <a:r>
                  <a:rPr lang="de-DE" altLang="x-none" dirty="0" err="1" smtClean="0"/>
                  <a:t>unknown</a:t>
                </a:r>
                <a:r>
                  <a:rPr lang="de-DE" altLang="x-none" dirty="0" smtClean="0"/>
                  <a:t> </a:t>
                </a:r>
                <a:r>
                  <a:rPr lang="de-DE" altLang="x-none" dirty="0" err="1" smtClean="0"/>
                  <a:t>success</a:t>
                </a:r>
                <a:r>
                  <a:rPr lang="de-DE" altLang="x-none" dirty="0" smtClean="0"/>
                  <a:t> </a:t>
                </a:r>
                <a:r>
                  <a:rPr lang="de-DE" altLang="x-none" dirty="0" err="1" smtClean="0"/>
                  <a:t>probability</a:t>
                </a:r>
                <a:r>
                  <a:rPr lang="de-DE" altLang="x-none" dirty="0" smtClean="0"/>
                  <a:t>. </a:t>
                </a:r>
                <a:r>
                  <a:rPr lang="de-DE" altLang="x-none" dirty="0" err="1" smtClean="0"/>
                  <a:t>Estimate</a:t>
                </a:r>
                <a:r>
                  <a:rPr lang="de-DE" altLang="x-none" dirty="0" smtClean="0"/>
                  <a:t> </a:t>
                </a:r>
                <a:r>
                  <a:rPr lang="de-DE" altLang="x-none" dirty="0" err="1" smtClean="0"/>
                  <a:t>the</a:t>
                </a:r>
                <a:r>
                  <a:rPr lang="de-DE" altLang="x-none" dirty="0" smtClean="0"/>
                  <a:t> </a:t>
                </a:r>
                <a:r>
                  <a:rPr lang="de-DE" altLang="x-none" dirty="0" err="1" smtClean="0"/>
                  <a:t>success</a:t>
                </a:r>
                <a:r>
                  <a:rPr lang="de-DE" altLang="x-none" dirty="0" smtClean="0"/>
                  <a:t> </a:t>
                </a:r>
                <a:r>
                  <a:rPr lang="de-DE" altLang="x-none" dirty="0" err="1" smtClean="0"/>
                  <a:t>probability</a:t>
                </a:r>
                <a:r>
                  <a:rPr lang="de-DE" altLang="x-none" dirty="0" smtClean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sz="1600" b="0" i="1" smtClean="0">
                        <a:solidFill>
                          <a:srgbClr val="323232"/>
                        </a:solidFill>
                        <a:latin typeface="Cambria Math"/>
                      </a:rPr>
                      <m:t>∈[0,1]</m:t>
                    </m:r>
                  </m:oMath>
                </a14:m>
                <a:r>
                  <a:rPr lang="de-DE" altLang="x-none" dirty="0" smtClean="0"/>
                  <a:t> </a:t>
                </a:r>
                <a:r>
                  <a:rPr lang="de-DE" altLang="x-none" dirty="0" err="1" smtClean="0"/>
                  <a:t>using</a:t>
                </a:r>
                <a:r>
                  <a:rPr lang="de-DE" altLang="x-none" dirty="0" smtClean="0"/>
                  <a:t> </a:t>
                </a:r>
                <a:r>
                  <a:rPr lang="de-DE" altLang="x-none" dirty="0" err="1" smtClean="0"/>
                  <a:t>Bayesian</a:t>
                </a:r>
                <a:r>
                  <a:rPr lang="de-DE" altLang="x-none" dirty="0" smtClean="0"/>
                  <a:t> </a:t>
                </a:r>
                <a:r>
                  <a:rPr lang="de-DE" altLang="x-none" dirty="0" err="1" smtClean="0"/>
                  <a:t>inference</a:t>
                </a:r>
                <a:r>
                  <a:rPr lang="de-DE" altLang="x-none" dirty="0" smtClean="0"/>
                  <a:t> </a:t>
                </a:r>
                <a:r>
                  <a:rPr lang="de-DE" altLang="x-none" dirty="0" err="1" smtClean="0"/>
                  <a:t>methods</a:t>
                </a:r>
                <a:r>
                  <a:rPr lang="de-DE" altLang="x-none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de-DE" altLang="x-none" sz="400" dirty="0" smtClean="0"/>
              </a:p>
              <a:p>
                <a:pPr marL="342900" indent="-342900">
                  <a:lnSpc>
                    <a:spcPct val="150000"/>
                  </a:lnSpc>
                  <a:buAutoNum type="alphaLcParenR"/>
                </a:pPr>
                <a:r>
                  <a:rPr lang="de-DE" altLang="x-none" sz="1300" dirty="0" smtClean="0"/>
                  <a:t>Do </a:t>
                </a:r>
                <a:r>
                  <a:rPr lang="de-DE" altLang="x-none" sz="1300" dirty="0" err="1" smtClean="0"/>
                  <a:t>we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want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derive</a:t>
                </a:r>
                <a:r>
                  <a:rPr lang="de-DE" altLang="x-none" sz="1300" dirty="0" smtClean="0"/>
                  <a:t> a </a:t>
                </a:r>
                <a:r>
                  <a:rPr lang="de-DE" altLang="x-none" sz="1300" dirty="0" err="1" smtClean="0"/>
                  <a:t>point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estimate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for</a:t>
                </a:r>
                <a:r>
                  <a:rPr lang="de-DE" altLang="x-none" sz="1300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300" dirty="0" smtClean="0"/>
                  <a:t>?</a:t>
                </a:r>
                <a:r>
                  <a:rPr lang="de-DE" altLang="x-none" sz="1300" dirty="0"/>
                  <a:t>	</a:t>
                </a:r>
                <a:endParaRPr lang="de-DE" altLang="x-none" sz="1300" dirty="0" smtClean="0"/>
              </a:p>
              <a:p>
                <a:pPr marL="342900" indent="-342900">
                  <a:lnSpc>
                    <a:spcPct val="150000"/>
                  </a:lnSpc>
                  <a:buAutoNum type="alphaLcParenR"/>
                </a:pPr>
                <a:r>
                  <a:rPr lang="de-DE" altLang="x-none" sz="1300" dirty="0" smtClean="0"/>
                  <a:t>Do </a:t>
                </a:r>
                <a:r>
                  <a:rPr lang="de-DE" altLang="x-none" sz="1300" dirty="0" err="1" smtClean="0"/>
                  <a:t>we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want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estimate</a:t>
                </a:r>
                <a:r>
                  <a:rPr lang="de-DE" altLang="x-none" sz="1300" dirty="0" smtClean="0"/>
                  <a:t> potential </a:t>
                </a:r>
                <a:r>
                  <a:rPr lang="de-DE" altLang="x-none" sz="1300" dirty="0"/>
                  <a:t>values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300" dirty="0" smtClean="0"/>
                  <a:t> via a </a:t>
                </a:r>
                <a:r>
                  <a:rPr lang="de-DE" altLang="x-none" sz="1300" dirty="0" err="1" smtClean="0"/>
                  <a:t>probability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distribution</a:t>
                </a:r>
                <a:r>
                  <a:rPr lang="de-DE" altLang="x-none" sz="1300" dirty="0" smtClean="0"/>
                  <a:t>?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de-DE" altLang="x-none" dirty="0" smtClean="0"/>
              </a:p>
              <a:p>
                <a:pPr>
                  <a:lnSpc>
                    <a:spcPct val="150000"/>
                  </a:lnSpc>
                  <a:tabLst>
                    <a:tab pos="266700" algn="l"/>
                  </a:tabLst>
                </a:pPr>
                <a:r>
                  <a:rPr lang="de-DE" altLang="x-none" dirty="0" smtClean="0"/>
                  <a:t>	</a:t>
                </a:r>
                <a:endParaRPr lang="de-DE" altLang="x-none" dirty="0"/>
              </a:p>
              <a:p>
                <a:pPr>
                  <a:lnSpc>
                    <a:spcPct val="150000"/>
                  </a:lnSpc>
                </a:pPr>
                <a:endParaRPr lang="de-DE" altLang="x-non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: </a:t>
            </a:r>
            <a:r>
              <a:rPr lang="de-DE" dirty="0" err="1"/>
              <a:t>Coin</a:t>
            </a:r>
            <a:r>
              <a:rPr lang="de-DE" dirty="0"/>
              <a:t> </a:t>
            </a:r>
            <a:r>
              <a:rPr lang="de-DE" dirty="0" err="1" smtClean="0"/>
              <a:t>Toss</a:t>
            </a:r>
            <a:r>
              <a:rPr lang="de-DE" dirty="0" smtClean="0"/>
              <a:t> - </a:t>
            </a:r>
            <a:r>
              <a:rPr lang="de-DE" dirty="0" err="1" smtClean="0"/>
              <a:t>How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18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5170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de-DE" altLang="x-none" b="1" dirty="0" smtClean="0"/>
                  <a:t>Example 1</a:t>
                </a:r>
                <a:r>
                  <a:rPr lang="de-DE" altLang="x-none" dirty="0" smtClean="0"/>
                  <a:t>: </a:t>
                </a:r>
                <a:r>
                  <a:rPr lang="de-DE" altLang="x-none" dirty="0" err="1" smtClean="0"/>
                  <a:t>Consider</a:t>
                </a:r>
                <a:r>
                  <a:rPr lang="de-DE" altLang="x-none" dirty="0" smtClean="0"/>
                  <a:t> a </a:t>
                </a:r>
                <a:r>
                  <a:rPr lang="de-DE" altLang="x-none" dirty="0" err="1" smtClean="0"/>
                  <a:t>coin</a:t>
                </a:r>
                <a:r>
                  <a:rPr lang="de-DE" altLang="x-none" dirty="0" smtClean="0"/>
                  <a:t> </a:t>
                </a:r>
                <a:r>
                  <a:rPr lang="de-DE" altLang="x-none" dirty="0" err="1" smtClean="0"/>
                  <a:t>with</a:t>
                </a:r>
                <a:r>
                  <a:rPr lang="de-DE" altLang="x-none" dirty="0" smtClean="0"/>
                  <a:t> </a:t>
                </a:r>
                <a:r>
                  <a:rPr lang="de-DE" altLang="x-none" dirty="0" err="1" smtClean="0"/>
                  <a:t>unknown</a:t>
                </a:r>
                <a:r>
                  <a:rPr lang="de-DE" altLang="x-none" dirty="0" smtClean="0"/>
                  <a:t> </a:t>
                </a:r>
                <a:r>
                  <a:rPr lang="de-DE" altLang="x-none" dirty="0" err="1" smtClean="0"/>
                  <a:t>success</a:t>
                </a:r>
                <a:r>
                  <a:rPr lang="de-DE" altLang="x-none" dirty="0" smtClean="0"/>
                  <a:t> </a:t>
                </a:r>
                <a:r>
                  <a:rPr lang="de-DE" altLang="x-none" dirty="0" err="1" smtClean="0"/>
                  <a:t>probability</a:t>
                </a:r>
                <a:r>
                  <a:rPr lang="de-DE" altLang="x-none" dirty="0" smtClean="0"/>
                  <a:t>. </a:t>
                </a:r>
                <a:r>
                  <a:rPr lang="de-DE" altLang="x-none" dirty="0" err="1" smtClean="0"/>
                  <a:t>Estimate</a:t>
                </a:r>
                <a:r>
                  <a:rPr lang="de-DE" altLang="x-none" dirty="0" smtClean="0"/>
                  <a:t> </a:t>
                </a:r>
                <a:r>
                  <a:rPr lang="de-DE" altLang="x-none" dirty="0" err="1" smtClean="0"/>
                  <a:t>the</a:t>
                </a:r>
                <a:r>
                  <a:rPr lang="de-DE" altLang="x-none" dirty="0" smtClean="0"/>
                  <a:t> </a:t>
                </a:r>
                <a:r>
                  <a:rPr lang="de-DE" altLang="x-none" dirty="0" err="1" smtClean="0"/>
                  <a:t>success</a:t>
                </a:r>
                <a:r>
                  <a:rPr lang="de-DE" altLang="x-none" dirty="0" smtClean="0"/>
                  <a:t> </a:t>
                </a:r>
                <a:r>
                  <a:rPr lang="de-DE" altLang="x-none" dirty="0" err="1" smtClean="0"/>
                  <a:t>probability</a:t>
                </a:r>
                <a:r>
                  <a:rPr lang="de-DE" altLang="x-none" dirty="0" smtClean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sz="1600" b="0" i="1" smtClean="0">
                        <a:solidFill>
                          <a:srgbClr val="323232"/>
                        </a:solidFill>
                        <a:latin typeface="Cambria Math"/>
                      </a:rPr>
                      <m:t>∈[0,1]</m:t>
                    </m:r>
                  </m:oMath>
                </a14:m>
                <a:r>
                  <a:rPr lang="de-DE" altLang="x-none" dirty="0" smtClean="0"/>
                  <a:t> </a:t>
                </a:r>
                <a:r>
                  <a:rPr lang="de-DE" altLang="x-none" dirty="0" err="1" smtClean="0"/>
                  <a:t>using</a:t>
                </a:r>
                <a:r>
                  <a:rPr lang="de-DE" altLang="x-none" dirty="0" smtClean="0"/>
                  <a:t> </a:t>
                </a:r>
                <a:r>
                  <a:rPr lang="de-DE" altLang="x-none" dirty="0" err="1" smtClean="0"/>
                  <a:t>Bayesian</a:t>
                </a:r>
                <a:r>
                  <a:rPr lang="de-DE" altLang="x-none" dirty="0" smtClean="0"/>
                  <a:t> </a:t>
                </a:r>
                <a:r>
                  <a:rPr lang="de-DE" altLang="x-none" dirty="0" err="1" smtClean="0"/>
                  <a:t>inference</a:t>
                </a:r>
                <a:r>
                  <a:rPr lang="de-DE" altLang="x-none" dirty="0" smtClean="0"/>
                  <a:t> </a:t>
                </a:r>
                <a:r>
                  <a:rPr lang="de-DE" altLang="x-none" dirty="0" err="1" smtClean="0"/>
                  <a:t>methods</a:t>
                </a:r>
                <a:r>
                  <a:rPr lang="de-DE" altLang="x-none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de-DE" altLang="x-none" sz="400" dirty="0" smtClean="0"/>
              </a:p>
              <a:p>
                <a:pPr marL="342900" indent="-342900">
                  <a:lnSpc>
                    <a:spcPct val="150000"/>
                  </a:lnSpc>
                  <a:buAutoNum type="alphaLcParenR"/>
                </a:pPr>
                <a:r>
                  <a:rPr lang="de-DE" altLang="x-none" sz="1300" dirty="0" smtClean="0"/>
                  <a:t>Do </a:t>
                </a:r>
                <a:r>
                  <a:rPr lang="de-DE" altLang="x-none" sz="1300" dirty="0" err="1" smtClean="0"/>
                  <a:t>we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want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derive</a:t>
                </a:r>
                <a:r>
                  <a:rPr lang="de-DE" altLang="x-none" sz="1300" dirty="0" smtClean="0"/>
                  <a:t> a </a:t>
                </a:r>
                <a:r>
                  <a:rPr lang="de-DE" altLang="x-none" sz="1300" dirty="0" err="1" smtClean="0"/>
                  <a:t>point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estimate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for</a:t>
                </a:r>
                <a:r>
                  <a:rPr lang="de-DE" altLang="x-none" sz="1300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300" dirty="0" smtClean="0"/>
                  <a:t>?</a:t>
                </a:r>
                <a:r>
                  <a:rPr lang="de-DE" altLang="x-none" sz="1300" dirty="0"/>
                  <a:t>	</a:t>
                </a:r>
                <a:endParaRPr lang="de-DE" altLang="x-none" sz="1300" dirty="0" smtClean="0"/>
              </a:p>
              <a:p>
                <a:pPr marL="342900" indent="-342900">
                  <a:lnSpc>
                    <a:spcPct val="150000"/>
                  </a:lnSpc>
                  <a:buAutoNum type="alphaLcParenR"/>
                </a:pPr>
                <a:r>
                  <a:rPr lang="de-DE" altLang="x-none" sz="1300" dirty="0" smtClean="0"/>
                  <a:t>Do </a:t>
                </a:r>
                <a:r>
                  <a:rPr lang="de-DE" altLang="x-none" sz="1300" dirty="0" err="1" smtClean="0"/>
                  <a:t>we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want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estimate</a:t>
                </a:r>
                <a:r>
                  <a:rPr lang="de-DE" altLang="x-none" sz="1300" dirty="0" smtClean="0"/>
                  <a:t> potential </a:t>
                </a:r>
                <a:r>
                  <a:rPr lang="de-DE" altLang="x-none" sz="1300" dirty="0"/>
                  <a:t>values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300" dirty="0" smtClean="0"/>
                  <a:t> via a </a:t>
                </a:r>
                <a:r>
                  <a:rPr lang="de-DE" altLang="x-none" sz="1300" dirty="0" err="1" smtClean="0"/>
                  <a:t>probability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distribution</a:t>
                </a:r>
                <a:r>
                  <a:rPr lang="de-DE" altLang="x-none" sz="1300" dirty="0" smtClean="0"/>
                  <a:t>?</a:t>
                </a:r>
              </a:p>
              <a:p>
                <a:pPr marL="342900" indent="-342900">
                  <a:lnSpc>
                    <a:spcPct val="250000"/>
                  </a:lnSpc>
                  <a:buAutoNum type="alphaLcParenR"/>
                </a:pPr>
                <a:r>
                  <a:rPr lang="de-DE" altLang="x-none" sz="1300" dirty="0" smtClean="0"/>
                  <a:t>Can </a:t>
                </a:r>
                <a:r>
                  <a:rPr lang="de-DE" altLang="x-none" sz="1300" dirty="0" err="1" smtClean="0"/>
                  <a:t>we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generate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data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that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provides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helpful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information</a:t>
                </a:r>
                <a:r>
                  <a:rPr lang="de-DE" altLang="x-none" sz="1300" dirty="0" smtClean="0"/>
                  <a:t>?</a:t>
                </a:r>
              </a:p>
              <a:p>
                <a:pPr marL="342900" indent="-342900">
                  <a:lnSpc>
                    <a:spcPct val="150000"/>
                  </a:lnSpc>
                  <a:buAutoNum type="alphaLcParenR"/>
                </a:pPr>
                <a:r>
                  <a:rPr lang="de-DE" altLang="x-none" sz="1300" dirty="0" smtClean="0"/>
                  <a:t>Do </a:t>
                </a:r>
                <a:r>
                  <a:rPr lang="de-DE" altLang="x-none" sz="1300" dirty="0" err="1" smtClean="0"/>
                  <a:t>we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have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experts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here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with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educated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guesses</a:t>
                </a:r>
                <a:r>
                  <a:rPr lang="de-DE" altLang="x-none" sz="1300" dirty="0" smtClean="0"/>
                  <a:t>/</a:t>
                </a:r>
                <a:r>
                  <a:rPr lang="de-DE" altLang="x-none" sz="1300" dirty="0" err="1" smtClean="0"/>
                  <a:t>beliefs</a:t>
                </a:r>
                <a:r>
                  <a:rPr lang="de-DE" altLang="x-none" sz="1300" dirty="0" smtClean="0"/>
                  <a:t>?</a:t>
                </a:r>
              </a:p>
              <a:p>
                <a:pPr marL="342900" indent="-342900">
                  <a:lnSpc>
                    <a:spcPct val="250000"/>
                  </a:lnSpc>
                  <a:buAutoNum type="alphaLcParenR"/>
                </a:pPr>
                <a:r>
                  <a:rPr lang="de-DE" altLang="x-none" sz="1300" dirty="0" err="1" smtClean="0"/>
                  <a:t>How</a:t>
                </a:r>
                <a:r>
                  <a:rPr lang="de-DE" altLang="x-none" sz="1300" dirty="0" smtClean="0"/>
                  <a:t> do </a:t>
                </a:r>
                <a:r>
                  <a:rPr lang="de-DE" altLang="x-none" sz="1300" dirty="0" err="1" smtClean="0"/>
                  <a:t>we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combine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these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concepts</a:t>
                </a:r>
                <a:r>
                  <a:rPr lang="de-DE" altLang="x-none" sz="1300" dirty="0" smtClean="0"/>
                  <a:t>?</a:t>
                </a:r>
              </a:p>
              <a:p>
                <a:pPr marL="342900" indent="-342900">
                  <a:lnSpc>
                    <a:spcPct val="150000"/>
                  </a:lnSpc>
                  <a:buAutoNum type="alphaLcParenR"/>
                </a:pPr>
                <a:r>
                  <a:rPr lang="de-DE" altLang="x-none" sz="1300" dirty="0" err="1" smtClean="0"/>
                  <a:t>How</a:t>
                </a:r>
                <a:r>
                  <a:rPr lang="de-DE" altLang="x-none" sz="1300" dirty="0" smtClean="0"/>
                  <a:t> do </a:t>
                </a:r>
                <a:r>
                  <a:rPr lang="de-DE" altLang="x-none" sz="1300" dirty="0" err="1" smtClean="0"/>
                  <a:t>we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start</a:t>
                </a:r>
                <a:r>
                  <a:rPr lang="de-DE" altLang="x-none" sz="1300" dirty="0" smtClean="0"/>
                  <a:t>? </a:t>
                </a:r>
                <a:r>
                  <a:rPr lang="de-DE" altLang="x-none" sz="1300" dirty="0" err="1" smtClean="0"/>
                  <a:t>What</a:t>
                </a:r>
                <a:r>
                  <a:rPr lang="de-DE" altLang="x-none" sz="1300" dirty="0" smtClean="0"/>
                  <a:t> do </a:t>
                </a:r>
                <a:r>
                  <a:rPr lang="de-DE" altLang="x-none" sz="1300" dirty="0" err="1" smtClean="0"/>
                  <a:t>we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have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choose</a:t>
                </a:r>
                <a:r>
                  <a:rPr lang="de-DE" altLang="x-none" sz="1300" dirty="0" smtClean="0"/>
                  <a:t>? </a:t>
                </a:r>
                <a:r>
                  <a:rPr lang="de-DE" altLang="x-none" sz="1300" dirty="0" err="1" smtClean="0"/>
                  <a:t>What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is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fixed</a:t>
                </a:r>
                <a:r>
                  <a:rPr lang="de-DE" altLang="x-none" sz="1300" dirty="0" smtClean="0"/>
                  <a:t>?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de-DE" altLang="x-none" dirty="0" smtClean="0"/>
              </a:p>
              <a:p>
                <a:pPr>
                  <a:lnSpc>
                    <a:spcPct val="150000"/>
                  </a:lnSpc>
                  <a:tabLst>
                    <a:tab pos="266700" algn="l"/>
                  </a:tabLst>
                </a:pPr>
                <a:r>
                  <a:rPr lang="de-DE" altLang="x-none" dirty="0" smtClean="0"/>
                  <a:t>	</a:t>
                </a:r>
                <a:endParaRPr lang="de-DE" altLang="x-none" dirty="0"/>
              </a:p>
              <a:p>
                <a:pPr>
                  <a:lnSpc>
                    <a:spcPct val="150000"/>
                  </a:lnSpc>
                </a:pPr>
                <a:endParaRPr lang="de-DE" altLang="x-non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  <a:blipFill rotWithShape="1">
                <a:blip r:embed="rId2"/>
                <a:stretch>
                  <a:fillRect l="-1630" b="-23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: </a:t>
            </a:r>
            <a:r>
              <a:rPr lang="de-DE" dirty="0" err="1"/>
              <a:t>Coin</a:t>
            </a:r>
            <a:r>
              <a:rPr lang="de-DE" dirty="0"/>
              <a:t> </a:t>
            </a:r>
            <a:r>
              <a:rPr lang="de-DE" dirty="0" err="1" smtClean="0"/>
              <a:t>Toss</a:t>
            </a:r>
            <a:r>
              <a:rPr lang="de-DE" dirty="0" smtClean="0"/>
              <a:t> - </a:t>
            </a:r>
            <a:r>
              <a:rPr lang="de-DE" dirty="0" err="1" smtClean="0"/>
              <a:t>How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19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803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b="1" dirty="0" smtClean="0"/>
              <a:t>Course Setup</a:t>
            </a:r>
            <a:endParaRPr lang="de-DE" altLang="x-none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Recap</a:t>
            </a:r>
            <a:r>
              <a:rPr lang="de-DE" altLang="x-none" dirty="0"/>
              <a:t>: </a:t>
            </a:r>
            <a:r>
              <a:rPr lang="de-DE" altLang="x-none" dirty="0" err="1" smtClean="0"/>
              <a:t>Probabilities</a:t>
            </a:r>
            <a:r>
              <a:rPr lang="de-DE" altLang="x-none" dirty="0" smtClean="0"/>
              <a:t> and </a:t>
            </a:r>
            <a:r>
              <a:rPr lang="de-DE" altLang="x-none" dirty="0" err="1" smtClean="0"/>
              <a:t>Distributions</a:t>
            </a:r>
            <a:r>
              <a:rPr lang="de-DE" altLang="x-none" dirty="0" smtClean="0"/>
              <a:t> (Unit </a:t>
            </a:r>
            <a:r>
              <a:rPr lang="de-DE" altLang="x-none" dirty="0"/>
              <a:t>1</a:t>
            </a:r>
            <a:r>
              <a:rPr lang="de-DE" altLang="x-none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Recap</a:t>
            </a:r>
            <a:r>
              <a:rPr lang="de-DE" altLang="x-none" dirty="0" smtClean="0"/>
              <a:t>: Main </a:t>
            </a:r>
            <a:r>
              <a:rPr lang="de-DE" altLang="x-none" dirty="0" err="1" smtClean="0"/>
              <a:t>Concepts</a:t>
            </a:r>
            <a:r>
              <a:rPr lang="de-DE" altLang="x-none" dirty="0" smtClean="0"/>
              <a:t> of Unit 2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Example</a:t>
            </a:r>
            <a:r>
              <a:rPr lang="de-DE" altLang="x-none" dirty="0" smtClean="0"/>
              <a:t>: </a:t>
            </a:r>
            <a:r>
              <a:rPr lang="de-DE" altLang="x-none" dirty="0" err="1" smtClean="0"/>
              <a:t>Bayesian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Inference</a:t>
            </a:r>
            <a:r>
              <a:rPr lang="de-DE" altLang="x-none" dirty="0" smtClean="0"/>
              <a:t> </a:t>
            </a:r>
            <a:endParaRPr lang="de-DE" altLang="x-non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Example</a:t>
            </a:r>
            <a:r>
              <a:rPr lang="de-DE" altLang="x-none" dirty="0" smtClean="0"/>
              <a:t>: </a:t>
            </a:r>
            <a:r>
              <a:rPr lang="de-DE" altLang="x-none" dirty="0" err="1"/>
              <a:t>Multiplication</a:t>
            </a:r>
            <a:r>
              <a:rPr lang="de-DE" altLang="x-none" dirty="0"/>
              <a:t> of Normal </a:t>
            </a:r>
            <a:r>
              <a:rPr lang="de-DE" altLang="x-none" dirty="0" err="1" smtClean="0"/>
              <a:t>Distributions</a:t>
            </a:r>
            <a:endParaRPr lang="de-DE" altLang="x-non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Example</a:t>
            </a:r>
            <a:r>
              <a:rPr lang="de-DE" altLang="x-none" dirty="0"/>
              <a:t>: </a:t>
            </a:r>
            <a:r>
              <a:rPr lang="de-DE" altLang="x-none" dirty="0" err="1"/>
              <a:t>Decision</a:t>
            </a:r>
            <a:r>
              <a:rPr lang="de-DE" altLang="x-none" dirty="0"/>
              <a:t>-Making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Hints</a:t>
            </a:r>
            <a:r>
              <a:rPr lang="de-DE" altLang="x-none" dirty="0"/>
              <a:t> </a:t>
            </a:r>
            <a:r>
              <a:rPr lang="de-DE" altLang="x-none" dirty="0" err="1"/>
              <a:t>for</a:t>
            </a:r>
            <a:r>
              <a:rPr lang="de-DE" altLang="x-none" dirty="0"/>
              <a:t> </a:t>
            </a:r>
            <a:r>
              <a:rPr lang="de-DE" altLang="x-none" dirty="0" err="1"/>
              <a:t>Exercise</a:t>
            </a:r>
            <a:r>
              <a:rPr lang="de-DE" altLang="x-none" dirty="0"/>
              <a:t> 1 (</a:t>
            </a:r>
            <a:r>
              <a:rPr lang="de-DE" altLang="x-none" dirty="0" err="1"/>
              <a:t>to</a:t>
            </a:r>
            <a:r>
              <a:rPr lang="de-DE" altLang="x-none" dirty="0"/>
              <a:t> </a:t>
            </a:r>
            <a:r>
              <a:rPr lang="de-DE" altLang="x-none" dirty="0" err="1"/>
              <a:t>be</a:t>
            </a:r>
            <a:r>
              <a:rPr lang="de-DE" altLang="x-none" dirty="0"/>
              <a:t> </a:t>
            </a:r>
            <a:r>
              <a:rPr lang="de-DE" altLang="x-none" dirty="0" err="1"/>
              <a:t>handed</a:t>
            </a:r>
            <a:r>
              <a:rPr lang="de-DE" altLang="x-none" dirty="0"/>
              <a:t> in </a:t>
            </a:r>
            <a:r>
              <a:rPr lang="de-DE" altLang="x-none" dirty="0" err="1"/>
              <a:t>Monday</a:t>
            </a:r>
            <a:r>
              <a:rPr lang="de-DE" altLang="x-none" dirty="0"/>
              <a:t> May 5)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2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Tutorial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770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300" b="0" i="1" smtClean="0">
                        <a:solidFill>
                          <a:srgbClr val="323232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13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300" dirty="0" smtClean="0"/>
                  <a:t>Data, i.e., coin </a:t>
                </a:r>
                <a:r>
                  <a:rPr lang="en-US" sz="1300" dirty="0"/>
                  <a:t>toss </a:t>
                </a:r>
                <a:r>
                  <a:rPr lang="en-US" sz="1300" dirty="0" smtClean="0"/>
                  <a:t>results (outcomes x; k successes, n throws)</a:t>
                </a:r>
                <a:r>
                  <a:rPr lang="en-US" sz="1300" dirty="0"/>
                  <a:t>	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3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altLang="x-none" sz="1300" dirty="0" smtClean="0"/>
                  <a:t>	</a:t>
                </a:r>
                <a:r>
                  <a:rPr lang="de-DE" altLang="x-none" sz="1300" dirty="0" err="1" smtClean="0"/>
                  <a:t>Probability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distribution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for</a:t>
                </a:r>
                <a:r>
                  <a:rPr lang="de-DE" altLang="x-none" sz="1300" dirty="0" smtClean="0"/>
                  <a:t> </a:t>
                </a: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inferred</a:t>
                </a:r>
                <a:r>
                  <a:rPr lang="de-DE" altLang="x-none" sz="1300" dirty="0" smtClean="0"/>
                  <a:t> (</a:t>
                </a:r>
                <a:r>
                  <a:rPr lang="de-DE" altLang="x-none" sz="1300" dirty="0" err="1" smtClean="0"/>
                  <a:t>based</a:t>
                </a:r>
                <a:r>
                  <a:rPr lang="de-DE" altLang="x-none" sz="1300" dirty="0" smtClean="0"/>
                  <a:t> on </a:t>
                </a:r>
                <a:r>
                  <a:rPr lang="de-DE" altLang="x-none" sz="1300" dirty="0" err="1" smtClean="0"/>
                  <a:t>prior</a:t>
                </a:r>
                <a:r>
                  <a:rPr lang="de-DE" altLang="x-none" sz="1300" dirty="0" smtClean="0"/>
                  <a:t> &amp; </a:t>
                </a:r>
                <a:r>
                  <a:rPr lang="de-DE" altLang="x-none" sz="1300" dirty="0" err="1" smtClean="0"/>
                  <a:t>outcomes</a:t>
                </a:r>
                <a:r>
                  <a:rPr lang="de-DE" altLang="x-none" sz="1300" dirty="0" smtClean="0"/>
                  <a:t> x)</a:t>
                </a:r>
                <a:endParaRPr lang="de-DE" altLang="x-none" sz="13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3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de-DE" altLang="x-none" sz="1300" dirty="0" smtClean="0"/>
                  <a:t>	Initial belief </a:t>
                </a:r>
                <a:r>
                  <a:rPr lang="de-DE" altLang="x-none" sz="1300" dirty="0" err="1" smtClean="0"/>
                  <a:t>about</a:t>
                </a:r>
                <a:r>
                  <a:rPr lang="de-DE" altLang="x-none" sz="1300" dirty="0" smtClean="0"/>
                  <a:t> </a:t>
                </a: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given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as</a:t>
                </a:r>
                <a:r>
                  <a:rPr lang="de-DE" altLang="x-none" sz="1300" dirty="0" smtClean="0"/>
                  <a:t> a </a:t>
                </a:r>
                <a:r>
                  <a:rPr lang="de-DE" altLang="x-none" sz="1300" dirty="0" err="1" smtClean="0"/>
                  <a:t>probability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distribution</a:t>
                </a:r>
                <a:endParaRPr lang="de-DE" altLang="x-none" sz="13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3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de-DE" altLang="x-none" sz="1300" dirty="0" smtClean="0"/>
                  <a:t>	</a:t>
                </a:r>
                <a:r>
                  <a:rPr lang="de-DE" altLang="x-none" sz="1300" dirty="0" err="1" smtClean="0"/>
                  <a:t>Probability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distribution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for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outcomes</a:t>
                </a:r>
                <a:r>
                  <a:rPr lang="de-DE" altLang="x-none" sz="1300" dirty="0" smtClean="0"/>
                  <a:t> x </a:t>
                </a:r>
                <a:r>
                  <a:rPr lang="de-DE" altLang="x-none" sz="1300" dirty="0" err="1" smtClean="0"/>
                  <a:t>under</a:t>
                </a:r>
                <a:r>
                  <a:rPr lang="de-DE" altLang="x-none" sz="1300" dirty="0" smtClean="0"/>
                  <a:t> a </a:t>
                </a:r>
                <a:r>
                  <a:rPr lang="de-DE" altLang="x-none" sz="1300" dirty="0" err="1" smtClean="0"/>
                  <a:t>fixed</a:t>
                </a:r>
                <a:r>
                  <a:rPr lang="de-DE" altLang="x-none" sz="1300" dirty="0" smtClean="0"/>
                  <a:t> </a:t>
                </a: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de-DE" altLang="x-none" sz="13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3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altLang="x-none" sz="1300" dirty="0" smtClean="0"/>
                  <a:t>	</a:t>
                </a:r>
                <a:r>
                  <a:rPr lang="de-DE" altLang="x-none" sz="1300" dirty="0" err="1" smtClean="0"/>
                  <a:t>Probability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distribution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for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outcomes</a:t>
                </a:r>
                <a:r>
                  <a:rPr lang="de-DE" altLang="x-none" sz="1300" dirty="0" smtClean="0"/>
                  <a:t> x (</a:t>
                </a:r>
                <a:r>
                  <a:rPr lang="de-DE" altLang="x-none" sz="1300" dirty="0" err="1" smtClean="0"/>
                  <a:t>unknown</a:t>
                </a:r>
                <a:r>
                  <a:rPr lang="de-DE" altLang="x-none" sz="1300" dirty="0" smtClean="0"/>
                  <a:t>?)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  <a:blipFill rotWithShape="1">
                <a:blip r:embed="rId2"/>
                <a:stretch>
                  <a:fillRect l="-9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shall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Bayes</a:t>
            </a:r>
            <a:r>
              <a:rPr lang="de-DE" dirty="0" smtClean="0"/>
              <a:t>‘ </a:t>
            </a:r>
            <a:r>
              <a:rPr lang="de-DE" dirty="0" err="1" smtClean="0"/>
              <a:t>Rule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20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=""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20099402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300" b="0" i="1" smtClean="0">
                        <a:solidFill>
                          <a:srgbClr val="323232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13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300" dirty="0"/>
                  <a:t>Data, i.e., coin toss results (outcomes x; k successes, n throws)	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3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altLang="x-none" sz="1300" dirty="0"/>
                  <a:t>	</a:t>
                </a:r>
                <a:r>
                  <a:rPr lang="de-DE" altLang="x-none" sz="1300" dirty="0" err="1"/>
                  <a:t>Probability</a:t>
                </a:r>
                <a:r>
                  <a:rPr lang="de-DE" altLang="x-none" sz="1300" dirty="0"/>
                  <a:t> </a:t>
                </a:r>
                <a:r>
                  <a:rPr lang="de-DE" altLang="x-none" sz="1300" dirty="0" err="1"/>
                  <a:t>distribution</a:t>
                </a:r>
                <a:r>
                  <a:rPr lang="de-DE" altLang="x-none" sz="1300" dirty="0"/>
                  <a:t> </a:t>
                </a:r>
                <a:r>
                  <a:rPr lang="de-DE" altLang="x-none" sz="1300" dirty="0" err="1"/>
                  <a:t>for</a:t>
                </a:r>
                <a:r>
                  <a:rPr lang="de-DE" altLang="x-none" sz="1300" dirty="0"/>
                  <a:t> </a:t>
                </a: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300" dirty="0"/>
                  <a:t> </a:t>
                </a:r>
                <a:r>
                  <a:rPr lang="de-DE" altLang="x-none" sz="1300" dirty="0" err="1"/>
                  <a:t>inferred</a:t>
                </a:r>
                <a:r>
                  <a:rPr lang="de-DE" altLang="x-none" sz="1300" dirty="0"/>
                  <a:t> (</a:t>
                </a:r>
                <a:r>
                  <a:rPr lang="de-DE" altLang="x-none" sz="1300" dirty="0" err="1"/>
                  <a:t>based</a:t>
                </a:r>
                <a:r>
                  <a:rPr lang="de-DE" altLang="x-none" sz="1300" dirty="0"/>
                  <a:t> on </a:t>
                </a:r>
                <a:r>
                  <a:rPr lang="de-DE" altLang="x-none" sz="1300" dirty="0" err="1"/>
                  <a:t>prior</a:t>
                </a:r>
                <a:r>
                  <a:rPr lang="de-DE" altLang="x-none" sz="1300" dirty="0"/>
                  <a:t> &amp; </a:t>
                </a:r>
                <a:r>
                  <a:rPr lang="de-DE" altLang="x-none" sz="1300" dirty="0" err="1"/>
                  <a:t>outcomes</a:t>
                </a:r>
                <a:r>
                  <a:rPr lang="de-DE" altLang="x-none" sz="1300" dirty="0"/>
                  <a:t> x)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3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de-DE" altLang="x-none" sz="1300" dirty="0" smtClean="0"/>
                  <a:t>	Initial belief </a:t>
                </a:r>
                <a:r>
                  <a:rPr lang="de-DE" altLang="x-none" sz="1300" dirty="0" err="1" smtClean="0"/>
                  <a:t>about</a:t>
                </a:r>
                <a:r>
                  <a:rPr lang="de-DE" altLang="x-none" sz="1300" dirty="0" smtClean="0"/>
                  <a:t> </a:t>
                </a: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given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as</a:t>
                </a:r>
                <a:r>
                  <a:rPr lang="de-DE" altLang="x-none" sz="1300" dirty="0" smtClean="0"/>
                  <a:t> a </a:t>
                </a:r>
                <a:r>
                  <a:rPr lang="de-DE" altLang="x-none" sz="1300" dirty="0" err="1" smtClean="0"/>
                  <a:t>probability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distribution</a:t>
                </a:r>
                <a:endParaRPr lang="de-DE" altLang="x-none" sz="13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3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de-DE" altLang="x-none" sz="1300" dirty="0" smtClean="0"/>
                  <a:t>	</a:t>
                </a:r>
                <a:r>
                  <a:rPr lang="de-DE" altLang="x-none" sz="1300" dirty="0" err="1" smtClean="0"/>
                  <a:t>Probability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distribution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for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outcomes</a:t>
                </a:r>
                <a:r>
                  <a:rPr lang="de-DE" altLang="x-none" sz="1300" dirty="0" smtClean="0"/>
                  <a:t> x </a:t>
                </a:r>
                <a:r>
                  <a:rPr lang="de-DE" altLang="x-none" sz="1300" dirty="0" err="1" smtClean="0"/>
                  <a:t>under</a:t>
                </a:r>
                <a:r>
                  <a:rPr lang="de-DE" altLang="x-none" sz="1300" dirty="0" smtClean="0"/>
                  <a:t> a </a:t>
                </a:r>
                <a:r>
                  <a:rPr lang="de-DE" altLang="x-none" sz="1300" dirty="0" err="1" smtClean="0"/>
                  <a:t>fixed</a:t>
                </a:r>
                <a:r>
                  <a:rPr lang="de-DE" altLang="x-none" sz="1300" dirty="0" smtClean="0"/>
                  <a:t> </a:t>
                </a: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de-DE" altLang="x-none" sz="13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3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altLang="x-none" sz="1300" dirty="0" smtClean="0"/>
                  <a:t>	</a:t>
                </a:r>
                <a:r>
                  <a:rPr lang="de-DE" altLang="x-none" sz="1300" dirty="0" err="1" smtClean="0"/>
                  <a:t>Probability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distribution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for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outcomes</a:t>
                </a:r>
                <a:r>
                  <a:rPr lang="de-DE" altLang="x-none" sz="1300" dirty="0" smtClean="0"/>
                  <a:t> x (</a:t>
                </a:r>
                <a:r>
                  <a:rPr lang="de-DE" altLang="x-none" sz="1300" dirty="0" err="1" smtClean="0"/>
                  <a:t>unknown</a:t>
                </a:r>
                <a:r>
                  <a:rPr lang="de-DE" altLang="x-none" sz="1300" dirty="0" smtClean="0"/>
                  <a:t>?)</a:t>
                </a:r>
              </a:p>
              <a:p>
                <a:pPr>
                  <a:lnSpc>
                    <a:spcPct val="250000"/>
                  </a:lnSpc>
                </a:pPr>
                <a:r>
                  <a:rPr lang="de-DE" altLang="x-none" sz="1300" b="1" dirty="0" err="1" smtClean="0"/>
                  <a:t>We</a:t>
                </a:r>
                <a:r>
                  <a:rPr lang="de-DE" altLang="x-none" sz="1300" b="1" dirty="0" smtClean="0"/>
                  <a:t> </a:t>
                </a:r>
                <a:r>
                  <a:rPr lang="de-DE" altLang="x-none" sz="1300" b="1" dirty="0" err="1" smtClean="0"/>
                  <a:t>want</a:t>
                </a:r>
                <a:r>
                  <a:rPr lang="de-DE" altLang="x-none" sz="1300" dirty="0" smtClean="0"/>
                  <a:t>:	</a:t>
                </a:r>
                <a:r>
                  <a:rPr lang="en-US" sz="1300" dirty="0">
                    <a:solidFill>
                      <a:srgbClr val="32323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3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for</a:t>
                </a:r>
                <a:r>
                  <a:rPr lang="de-DE" altLang="x-none" sz="1300" dirty="0" smtClean="0"/>
                  <a:t> all </a:t>
                </a:r>
                <a:r>
                  <a:rPr lang="de-DE" altLang="x-none" sz="1300" dirty="0" err="1" smtClean="0"/>
                  <a:t>values</a:t>
                </a:r>
                <a:r>
                  <a:rPr lang="de-DE" altLang="x-none" sz="1300" dirty="0" smtClean="0"/>
                  <a:t> of </a:t>
                </a: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300" dirty="0" smtClean="0"/>
                  <a:t>, x will </a:t>
                </a:r>
                <a:r>
                  <a:rPr lang="de-DE" altLang="x-none" sz="1300" dirty="0" err="1" smtClean="0"/>
                  <a:t>be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fixed</a:t>
                </a:r>
                <a:r>
                  <a:rPr lang="de-DE" altLang="x-none" sz="1300" dirty="0" smtClean="0"/>
                  <a:t> (</a:t>
                </a:r>
                <a:r>
                  <a:rPr lang="de-DE" altLang="x-none" sz="1300" dirty="0" err="1" smtClean="0"/>
                  <a:t>realized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outcomes</a:t>
                </a:r>
                <a:r>
                  <a:rPr lang="de-DE" altLang="x-none" sz="1300" dirty="0" smtClean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altLang="x-none" sz="1300" dirty="0"/>
                  <a:t>	</a:t>
                </a:r>
                <a:r>
                  <a:rPr lang="en-US" sz="1300" dirty="0">
                    <a:solidFill>
                      <a:srgbClr val="32323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3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is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determined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by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the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other</a:t>
                </a:r>
                <a:r>
                  <a:rPr lang="de-DE" altLang="x-none" sz="1300" dirty="0" smtClean="0"/>
                  <a:t> 3 </a:t>
                </a:r>
                <a:r>
                  <a:rPr lang="de-DE" altLang="x-none" sz="1300" dirty="0" err="1" smtClean="0"/>
                  <a:t>components</a:t>
                </a:r>
                <a:r>
                  <a:rPr lang="de-DE" altLang="x-none" sz="1300" dirty="0" smtClean="0"/>
                  <a:t>!</a:t>
                </a:r>
              </a:p>
              <a:p>
                <a:pPr>
                  <a:lnSpc>
                    <a:spcPct val="200000"/>
                  </a:lnSpc>
                </a:pPr>
                <a:r>
                  <a:rPr lang="de-DE" altLang="x-none" sz="1300" b="1" dirty="0" err="1" smtClean="0"/>
                  <a:t>Choices</a:t>
                </a:r>
                <a:r>
                  <a:rPr lang="de-DE" altLang="x-none" sz="1300" dirty="0" smtClean="0"/>
                  <a:t>:	</a:t>
                </a:r>
                <a:r>
                  <a:rPr lang="de-DE" altLang="x-none" sz="1300" dirty="0" err="1" smtClean="0"/>
                  <a:t>We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have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to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come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up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with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likelihood</a:t>
                </a:r>
                <a:r>
                  <a:rPr lang="de-DE" altLang="x-none" sz="1300" dirty="0" smtClean="0"/>
                  <a:t> </a:t>
                </a: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3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de-DE" altLang="x-none" sz="1300" dirty="0" smtClean="0"/>
                  <a:t> and </a:t>
                </a:r>
                <a:r>
                  <a:rPr lang="de-DE" altLang="x-none" sz="1300" dirty="0" err="1" smtClean="0"/>
                  <a:t>prior</a:t>
                </a:r>
                <a:r>
                  <a:rPr lang="de-DE" altLang="x-none" sz="1300" dirty="0" smtClean="0"/>
                  <a:t> </a:t>
                </a: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3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de-DE" altLang="x-none" sz="1300" dirty="0" smtClean="0"/>
                  <a:t>!</a:t>
                </a:r>
              </a:p>
              <a:p>
                <a:pPr>
                  <a:lnSpc>
                    <a:spcPct val="150000"/>
                  </a:lnSpc>
                  <a:tabLst>
                    <a:tab pos="266700" algn="l"/>
                  </a:tabLst>
                </a:pPr>
                <a:r>
                  <a:rPr lang="de-DE" altLang="x-none" sz="1300" dirty="0" smtClean="0"/>
                  <a:t>		Note, </a:t>
                </a: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3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altLang="x-none" sz="1300" dirty="0" smtClean="0"/>
                  <a:t> is </a:t>
                </a:r>
                <a:r>
                  <a:rPr lang="de-DE" altLang="x-none" sz="1300" dirty="0" err="1" smtClean="0"/>
                  <a:t>then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determined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as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normalizing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constant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for</a:t>
                </a:r>
                <a:r>
                  <a:rPr lang="de-DE" altLang="x-none" sz="1300" dirty="0" smtClean="0"/>
                  <a:t> </a:t>
                </a: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3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de-DE" altLang="x-none" sz="13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  <a:blipFill rotWithShape="1">
                <a:blip r:embed="rId2"/>
                <a:stretch>
                  <a:fillRect l="-1540" b="-42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shall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Bayes</a:t>
            </a:r>
            <a:r>
              <a:rPr lang="de-DE" dirty="0" smtClean="0"/>
              <a:t>‘ </a:t>
            </a:r>
            <a:r>
              <a:rPr lang="de-DE" dirty="0" err="1" smtClean="0"/>
              <a:t>Rule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21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=""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21249681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tabLst>
                    <a:tab pos="893763" algn="l"/>
                  </a:tabLst>
                </a:pP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3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3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300" dirty="0" smtClean="0"/>
                  <a:t>Choose an arbitrary distribution as </a:t>
                </a:r>
                <a:r>
                  <a:rPr lang="en-US" sz="1300" b="1" dirty="0" smtClean="0"/>
                  <a:t>initial belief</a:t>
                </a:r>
                <a:r>
                  <a:rPr lang="de-DE" altLang="x-none" sz="1300" b="1" dirty="0"/>
                  <a:t> </a:t>
                </a:r>
                <a:r>
                  <a:rPr lang="de-DE" altLang="x-none" sz="1300" dirty="0"/>
                  <a:t>for </a:t>
                </a: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300" dirty="0" smtClean="0"/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2238375" algn="l"/>
                    <a:tab pos="4303713" algn="l"/>
                  </a:tabLst>
                </a:pPr>
                <a:r>
                  <a:rPr lang="en-US" sz="1300" dirty="0"/>
                  <a:t>	</a:t>
                </a:r>
                <a:r>
                  <a:rPr lang="en-US" sz="1300" dirty="0" smtClean="0"/>
                  <a:t>Candidates:	U(0,1)	Uniform (continuous)</a:t>
                </a: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2238375" algn="l"/>
                    <a:tab pos="4303713" algn="l"/>
                  </a:tabLst>
                </a:pPr>
                <a:r>
                  <a:rPr lang="en-US" sz="1300" dirty="0"/>
                  <a:t>	</a:t>
                </a:r>
                <a:r>
                  <a:rPr lang="en-US" sz="1300" dirty="0" smtClean="0"/>
                  <a:t>	</a:t>
                </a:r>
                <a:r>
                  <a:rPr lang="en-US" sz="1300" dirty="0" err="1" smtClean="0"/>
                  <a:t>Exp</a:t>
                </a:r>
                <a:r>
                  <a:rPr lang="en-US" sz="1300" dirty="0" smtClean="0"/>
                  <a:t>(2)	Exponential</a:t>
                </a: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2238375" algn="l"/>
                    <a:tab pos="4303713" algn="l"/>
                  </a:tabLst>
                </a:pPr>
                <a:r>
                  <a:rPr lang="en-US" sz="1300" dirty="0"/>
                  <a:t>	</a:t>
                </a:r>
                <a:r>
                  <a:rPr lang="en-US" sz="1300" dirty="0" smtClean="0"/>
                  <a:t>		Triangular</a:t>
                </a:r>
              </a:p>
              <a:p>
                <a:pPr>
                  <a:lnSpc>
                    <a:spcPct val="200000"/>
                  </a:lnSpc>
                  <a:tabLst>
                    <a:tab pos="893763" algn="l"/>
                    <a:tab pos="2238375" algn="l"/>
                    <a:tab pos="4303713" algn="l"/>
                  </a:tabLst>
                </a:pPr>
                <a:r>
                  <a:rPr lang="en-US" sz="1300" dirty="0" smtClean="0"/>
                  <a:t>		. . .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  <a:blipFill rotWithShape="1">
                <a:blip r:embed="rId3"/>
                <a:stretch>
                  <a:fillRect l="-9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Remaining</a:t>
            </a:r>
            <a:r>
              <a:rPr lang="de-DE" dirty="0" smtClean="0"/>
              <a:t> </a:t>
            </a:r>
            <a:r>
              <a:rPr lang="de-DE" dirty="0" err="1" smtClean="0"/>
              <a:t>Choices</a:t>
            </a:r>
            <a:r>
              <a:rPr lang="de-DE" dirty="0" smtClean="0"/>
              <a:t>: Prior &amp; </a:t>
            </a:r>
            <a:r>
              <a:rPr lang="de-DE" dirty="0" err="1" smtClean="0"/>
              <a:t>Likelihood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22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=""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982255"/>
              </p:ext>
            </p:extLst>
          </p:nvPr>
        </p:nvGraphicFramePr>
        <p:xfrm>
          <a:off x="2582671" y="2427734"/>
          <a:ext cx="1948427" cy="51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13" name="Equation" r:id="rId5" imgW="1726920" imgH="457200" progId="Equation.DSMT4">
                  <p:embed/>
                </p:oleObj>
              </mc:Choice>
              <mc:Fallback>
                <p:oleObj name="Equation" r:id="rId5" imgW="17269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82671" y="2427734"/>
                        <a:ext cx="1948427" cy="51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64751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tabLst>
                    <a:tab pos="893763" algn="l"/>
                  </a:tabLst>
                </a:pP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3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3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300" dirty="0" smtClean="0"/>
                  <a:t>Choose an arbitrary distribution as </a:t>
                </a:r>
                <a:r>
                  <a:rPr lang="en-US" sz="1300" b="1" dirty="0" smtClean="0"/>
                  <a:t>initial belief</a:t>
                </a:r>
                <a:r>
                  <a:rPr lang="de-DE" altLang="x-none" sz="1300" b="1" dirty="0"/>
                  <a:t> </a:t>
                </a:r>
                <a:r>
                  <a:rPr lang="de-DE" altLang="x-none" sz="1300" dirty="0"/>
                  <a:t>for </a:t>
                </a: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300" dirty="0" smtClean="0"/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2238375" algn="l"/>
                    <a:tab pos="4303713" algn="l"/>
                  </a:tabLst>
                </a:pPr>
                <a:r>
                  <a:rPr lang="en-US" sz="1300" dirty="0"/>
                  <a:t>	</a:t>
                </a:r>
                <a:r>
                  <a:rPr lang="en-US" sz="1300" dirty="0" smtClean="0"/>
                  <a:t>Candidates:	U(0,1)	Uniform (continuous)</a:t>
                </a: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2238375" algn="l"/>
                    <a:tab pos="4303713" algn="l"/>
                  </a:tabLst>
                </a:pPr>
                <a:r>
                  <a:rPr lang="en-US" sz="1300" dirty="0"/>
                  <a:t>	</a:t>
                </a:r>
                <a:r>
                  <a:rPr lang="en-US" sz="1300" dirty="0" smtClean="0"/>
                  <a:t>	</a:t>
                </a:r>
                <a:r>
                  <a:rPr lang="en-US" sz="1300" dirty="0" err="1" smtClean="0"/>
                  <a:t>Exp</a:t>
                </a:r>
                <a:r>
                  <a:rPr lang="en-US" sz="1300" dirty="0" smtClean="0"/>
                  <a:t>(2)	Exponential</a:t>
                </a: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2238375" algn="l"/>
                    <a:tab pos="4303713" algn="l"/>
                  </a:tabLst>
                </a:pPr>
                <a:r>
                  <a:rPr lang="en-US" sz="1300" dirty="0"/>
                  <a:t>	</a:t>
                </a:r>
                <a:r>
                  <a:rPr lang="en-US" sz="1300" dirty="0" smtClean="0"/>
                  <a:t>		Triangular</a:t>
                </a:r>
              </a:p>
              <a:p>
                <a:pPr>
                  <a:lnSpc>
                    <a:spcPct val="200000"/>
                  </a:lnSpc>
                  <a:tabLst>
                    <a:tab pos="893763" algn="l"/>
                    <a:tab pos="2238375" algn="l"/>
                    <a:tab pos="4303713" algn="l"/>
                  </a:tabLst>
                </a:pPr>
                <a:r>
                  <a:rPr lang="en-US" sz="1300" dirty="0" smtClean="0"/>
                  <a:t>		. . .</a:t>
                </a:r>
              </a:p>
              <a:p>
                <a:pPr>
                  <a:lnSpc>
                    <a:spcPct val="250000"/>
                  </a:lnSpc>
                  <a:tabLst>
                    <a:tab pos="893763" algn="l"/>
                    <a:tab pos="2238375" algn="l"/>
                  </a:tabLst>
                </a:pP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3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de-DE" altLang="x-none" sz="1300" dirty="0" smtClean="0"/>
                  <a:t>	</a:t>
                </a:r>
                <a:r>
                  <a:rPr lang="en-US" sz="1300" dirty="0" smtClean="0"/>
                  <a:t>Choose a </a:t>
                </a:r>
                <a:r>
                  <a:rPr lang="en-US" sz="1300" b="1" dirty="0" smtClean="0"/>
                  <a:t>likelihood</a:t>
                </a:r>
                <a:r>
                  <a:rPr lang="en-US" sz="1300" dirty="0" smtClean="0"/>
                  <a:t> distribution </a:t>
                </a:r>
                <a:r>
                  <a:rPr lang="de-DE" sz="1300" dirty="0" err="1" smtClean="0"/>
                  <a:t>for</a:t>
                </a:r>
                <a:r>
                  <a:rPr lang="de-DE" sz="1300" dirty="0" smtClean="0"/>
                  <a:t> </a:t>
                </a:r>
                <a:r>
                  <a:rPr lang="de-DE" altLang="x-none" sz="1300" dirty="0" smtClean="0"/>
                  <a:t>x </a:t>
                </a:r>
                <a:r>
                  <a:rPr lang="de-DE" altLang="x-none" sz="1300" dirty="0" err="1" smtClean="0"/>
                  <a:t>given</a:t>
                </a:r>
                <a:r>
                  <a:rPr lang="de-DE" altLang="x-none" sz="1300" dirty="0"/>
                  <a:t> </a:t>
                </a: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300" dirty="0" smtClean="0"/>
                  <a:t> (</a:t>
                </a:r>
                <a:r>
                  <a:rPr lang="de-DE" altLang="x-none" sz="1300" dirty="0" err="1" smtClean="0"/>
                  <a:t>look</a:t>
                </a:r>
                <a:r>
                  <a:rPr lang="de-DE" altLang="x-none" sz="1300" dirty="0" smtClean="0"/>
                  <a:t> at </a:t>
                </a:r>
                <a:r>
                  <a:rPr lang="de-DE" altLang="x-none" sz="1300" dirty="0" err="1" smtClean="0"/>
                  <a:t>use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case</a:t>
                </a:r>
                <a:r>
                  <a:rPr lang="de-DE" altLang="x-none" sz="1300" dirty="0" smtClean="0"/>
                  <a:t>)</a:t>
                </a: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2238375" algn="l"/>
                  </a:tabLst>
                </a:pPr>
                <a:r>
                  <a:rPr lang="de-DE" altLang="x-none" sz="1300" dirty="0" smtClean="0"/>
                  <a:t>	</a:t>
                </a:r>
                <a:r>
                  <a:rPr lang="de-DE" altLang="x-none" sz="1300" dirty="0" err="1" smtClean="0"/>
                  <a:t>Candidates</a:t>
                </a:r>
                <a:r>
                  <a:rPr lang="de-DE" altLang="x-none" sz="1300" dirty="0" smtClean="0"/>
                  <a:t>:	</a:t>
                </a:r>
                <a:r>
                  <a:rPr lang="de-DE" altLang="x-none" sz="1300" dirty="0" err="1" smtClean="0"/>
                  <a:t>Binomial</a:t>
                </a:r>
                <a:r>
                  <a:rPr lang="de-DE" altLang="x-none" sz="1300" dirty="0" smtClean="0"/>
                  <a:t>, Bernoulli (</a:t>
                </a:r>
                <a:r>
                  <a:rPr lang="de-DE" altLang="x-none" sz="1300" dirty="0" err="1" smtClean="0"/>
                  <a:t>outcomes</a:t>
                </a:r>
                <a:r>
                  <a:rPr lang="de-DE" altLang="x-none" sz="1300" dirty="0" smtClean="0"/>
                  <a:t> x </a:t>
                </a:r>
                <a:r>
                  <a:rPr lang="de-DE" altLang="x-none" sz="1300" dirty="0" err="1" smtClean="0"/>
                  <a:t>are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discrete</a:t>
                </a:r>
                <a:r>
                  <a:rPr lang="de-DE" altLang="x-none" sz="1300" dirty="0" smtClean="0"/>
                  <a:t>)</a:t>
                </a:r>
              </a:p>
              <a:p>
                <a:pPr>
                  <a:tabLst>
                    <a:tab pos="893763" algn="l"/>
                    <a:tab pos="2238375" algn="l"/>
                  </a:tabLst>
                </a:pPr>
                <a:endParaRPr lang="de-DE" altLang="x-none" sz="13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3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altLang="x-none" sz="1300" dirty="0" smtClean="0"/>
                  <a:t>	</a:t>
                </a:r>
                <a:r>
                  <a:rPr lang="de-DE" altLang="x-none" sz="1300" dirty="0" err="1" smtClean="0"/>
                  <a:t>Determined</a:t>
                </a:r>
                <a:r>
                  <a:rPr lang="de-DE" altLang="x-none" sz="1300" dirty="0" smtClean="0"/>
                  <a:t> </a:t>
                </a:r>
                <a:r>
                  <a:rPr lang="de-DE" altLang="x-none" sz="1300" dirty="0" err="1" smtClean="0"/>
                  <a:t>by</a:t>
                </a:r>
                <a:endParaRPr lang="de-DE" altLang="x-none" sz="1300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  <a:blipFill rotWithShape="1">
                <a:blip r:embed="rId3"/>
                <a:stretch>
                  <a:fillRect l="-906" b="-15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Remaining</a:t>
            </a:r>
            <a:r>
              <a:rPr lang="de-DE" dirty="0" smtClean="0"/>
              <a:t> </a:t>
            </a:r>
            <a:r>
              <a:rPr lang="de-DE" dirty="0" err="1" smtClean="0"/>
              <a:t>Choices</a:t>
            </a:r>
            <a:r>
              <a:rPr lang="de-DE" dirty="0" smtClean="0"/>
              <a:t>: Prior &amp; </a:t>
            </a:r>
            <a:r>
              <a:rPr lang="de-DE" dirty="0" err="1" smtClean="0"/>
              <a:t>Likelihood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23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=""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042414"/>
              </p:ext>
            </p:extLst>
          </p:nvPr>
        </p:nvGraphicFramePr>
        <p:xfrm>
          <a:off x="2582671" y="2427734"/>
          <a:ext cx="1948427" cy="51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64" name="Equation" r:id="rId5" imgW="1726920" imgH="457200" progId="Equation.DSMT4">
                  <p:embed/>
                </p:oleObj>
              </mc:Choice>
              <mc:Fallback>
                <p:oleObj name="Equation" r:id="rId5" imgW="17269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82671" y="2427734"/>
                        <a:ext cx="1948427" cy="515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614576"/>
              </p:ext>
            </p:extLst>
          </p:nvPr>
        </p:nvGraphicFramePr>
        <p:xfrm>
          <a:off x="2568932" y="4426499"/>
          <a:ext cx="4861025" cy="472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65" name="Equation" r:id="rId7" imgW="4825800" imgH="469800" progId="Equation.DSMT4">
                  <p:embed/>
                </p:oleObj>
              </mc:Choice>
              <mc:Fallback>
                <p:oleObj name="Equation" r:id="rId7" imgW="48258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8932" y="4426499"/>
                        <a:ext cx="4861025" cy="472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08703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58025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tabLst>
                    <a:tab pos="893763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2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200" dirty="0"/>
                  <a:t>D</a:t>
                </a:r>
                <a:r>
                  <a:rPr lang="en-US" sz="1200" dirty="0" smtClean="0"/>
                  <a:t>istribution as </a:t>
                </a:r>
                <a:r>
                  <a:rPr lang="en-US" sz="1200" b="1" dirty="0" smtClean="0"/>
                  <a:t>initial belief</a:t>
                </a:r>
                <a:r>
                  <a:rPr lang="de-DE" altLang="x-none" sz="1200" b="1" dirty="0"/>
                  <a:t> </a:t>
                </a:r>
                <a:r>
                  <a:rPr lang="de-DE" altLang="x-none" sz="1200" dirty="0"/>
                  <a:t>for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200" dirty="0" smtClean="0"/>
                  <a:t>?</a:t>
                </a:r>
              </a:p>
              <a:p>
                <a:pPr>
                  <a:lnSpc>
                    <a:spcPct val="200000"/>
                  </a:lnSpc>
                  <a:tabLst>
                    <a:tab pos="893763" algn="l"/>
                    <a:tab pos="2238375" algn="l"/>
                    <a:tab pos="4484688" algn="l"/>
                  </a:tabLst>
                </a:pPr>
                <a:r>
                  <a:rPr lang="en-US" sz="1200" dirty="0"/>
                  <a:t>	</a:t>
                </a:r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58025" cy="3563938"/>
              </a:xfrm>
              <a:blipFill rotWithShape="1">
                <a:blip r:embed="rId2"/>
                <a:stretch>
                  <a:fillRect l="-7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Determine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Remaining</a:t>
            </a:r>
            <a:r>
              <a:rPr lang="de-DE" dirty="0" smtClean="0"/>
              <a:t> </a:t>
            </a:r>
            <a:r>
              <a:rPr lang="de-DE" dirty="0" err="1" smtClean="0"/>
              <a:t>Choices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24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=""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4253336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58025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tabLst>
                    <a:tab pos="893763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2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200" dirty="0"/>
                  <a:t>D</a:t>
                </a:r>
                <a:r>
                  <a:rPr lang="en-US" sz="1200" dirty="0" smtClean="0"/>
                  <a:t>istribution as </a:t>
                </a:r>
                <a:r>
                  <a:rPr lang="en-US" sz="1200" b="1" dirty="0" smtClean="0"/>
                  <a:t>initial belief</a:t>
                </a:r>
                <a:r>
                  <a:rPr lang="de-DE" altLang="x-none" sz="1200" b="1" dirty="0"/>
                  <a:t> </a:t>
                </a:r>
                <a:r>
                  <a:rPr lang="de-DE" altLang="x-none" sz="1200" dirty="0"/>
                  <a:t>for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200" dirty="0" smtClean="0"/>
              </a:p>
              <a:p>
                <a:pPr>
                  <a:lnSpc>
                    <a:spcPct val="200000"/>
                  </a:lnSpc>
                  <a:tabLst>
                    <a:tab pos="893763" algn="l"/>
                    <a:tab pos="2238375" algn="l"/>
                    <a:tab pos="4484688" algn="l"/>
                  </a:tabLst>
                </a:pPr>
                <a:r>
                  <a:rPr lang="en-US" sz="1200" dirty="0"/>
                  <a:t>	</a:t>
                </a:r>
                <a:r>
                  <a:rPr lang="en-US" sz="1200" dirty="0" smtClean="0"/>
                  <a:t>Let’s try:		</a:t>
                </a:r>
                <a:r>
                  <a:rPr lang="en-US" sz="1200" b="1" dirty="0" smtClean="0">
                    <a:solidFill>
                      <a:schemeClr val="accent2"/>
                    </a:solidFill>
                  </a:rPr>
                  <a:t>Triangular</a:t>
                </a:r>
              </a:p>
              <a:p>
                <a:pPr>
                  <a:tabLst>
                    <a:tab pos="893763" algn="l"/>
                    <a:tab pos="2238375" algn="l"/>
                    <a:tab pos="4127500" algn="l"/>
                  </a:tabLst>
                </a:pPr>
                <a:r>
                  <a:rPr lang="en-US" sz="300" dirty="0" smtClean="0"/>
                  <a:t>	</a:t>
                </a:r>
                <a:endParaRPr lang="en-US" sz="500" dirty="0" smtClean="0"/>
              </a:p>
              <a:p>
                <a:pPr>
                  <a:tabLst>
                    <a:tab pos="893763" algn="l"/>
                    <a:tab pos="2238375" algn="l"/>
                    <a:tab pos="4127500" algn="l"/>
                  </a:tabLst>
                </a:pPr>
                <a:r>
                  <a:rPr lang="en-US" sz="1200" dirty="0"/>
                  <a:t>	</a:t>
                </a:r>
                <a:r>
                  <a:rPr lang="en-US" sz="1200" dirty="0" smtClean="0"/>
                  <a:t>Known characteristics: EW, </a:t>
                </a:r>
                <a:r>
                  <a:rPr lang="en-US" sz="1200" dirty="0" err="1" smtClean="0"/>
                  <a:t>Var</a:t>
                </a:r>
                <a:r>
                  <a:rPr lang="en-US" sz="1200" dirty="0" smtClean="0"/>
                  <a:t>, …</a:t>
                </a:r>
              </a:p>
              <a:p>
                <a:pPr>
                  <a:tabLst>
                    <a:tab pos="893763" algn="l"/>
                    <a:tab pos="2238375" algn="l"/>
                    <a:tab pos="4127500" algn="l"/>
                  </a:tabLst>
                </a:pPr>
                <a:endParaRPr lang="en-US" sz="800" dirty="0" smtClean="0"/>
              </a:p>
              <a:p>
                <a:pPr>
                  <a:tabLst>
                    <a:tab pos="893763" algn="l"/>
                    <a:tab pos="2238375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de-DE" altLang="x-none" sz="1200" dirty="0" smtClean="0"/>
                  <a:t>	</a:t>
                </a:r>
                <a:r>
                  <a:rPr lang="en-US" altLang="x-none" sz="1200" b="1" dirty="0"/>
                  <a:t>L</a:t>
                </a:r>
                <a:r>
                  <a:rPr lang="en-US" sz="1200" b="1" dirty="0" smtClean="0"/>
                  <a:t>ikelihood </a:t>
                </a:r>
                <a:r>
                  <a:rPr lang="en-US" sz="1200" dirty="0" smtClean="0"/>
                  <a:t>distribution </a:t>
                </a:r>
                <a:r>
                  <a:rPr lang="de-DE" sz="1200" dirty="0" err="1" smtClean="0"/>
                  <a:t>for</a:t>
                </a:r>
                <a:r>
                  <a:rPr lang="de-DE" sz="1200" dirty="0" smtClean="0"/>
                  <a:t> </a:t>
                </a:r>
                <a:r>
                  <a:rPr lang="de-DE" altLang="x-none" sz="1200" dirty="0" smtClean="0"/>
                  <a:t>x=(</a:t>
                </a:r>
                <a:r>
                  <a:rPr lang="de-DE" altLang="x-none" sz="1200" dirty="0" err="1"/>
                  <a:t>n,k</a:t>
                </a:r>
                <a:r>
                  <a:rPr lang="de-DE" altLang="x-none" sz="1200" dirty="0"/>
                  <a:t>) </a:t>
                </a:r>
                <a:r>
                  <a:rPr lang="de-DE" altLang="x-none" sz="1200" dirty="0" err="1" smtClean="0"/>
                  <a:t>given</a:t>
                </a:r>
                <a:r>
                  <a:rPr lang="de-DE" altLang="x-none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200" dirty="0" smtClean="0"/>
                  <a:t> in </a:t>
                </a:r>
                <a:r>
                  <a:rPr lang="de-DE" altLang="x-none" sz="1200" dirty="0" err="1" smtClean="0"/>
                  <a:t>our</a:t>
                </a:r>
                <a:r>
                  <a:rPr lang="de-DE" altLang="x-none" sz="1200" dirty="0" smtClean="0"/>
                  <a:t> </a:t>
                </a:r>
                <a:r>
                  <a:rPr lang="de-DE" altLang="x-none" sz="1200" dirty="0" err="1" smtClean="0"/>
                  <a:t>use</a:t>
                </a:r>
                <a:r>
                  <a:rPr lang="de-DE" altLang="x-none" sz="1200" dirty="0" smtClean="0"/>
                  <a:t> </a:t>
                </a:r>
                <a:r>
                  <a:rPr lang="de-DE" altLang="x-none" sz="1200" dirty="0" err="1" smtClean="0"/>
                  <a:t>case</a:t>
                </a:r>
                <a:r>
                  <a:rPr lang="de-DE" altLang="x-none" sz="1200" dirty="0"/>
                  <a:t>?</a:t>
                </a:r>
                <a:endParaRPr lang="de-DE" altLang="x-none" sz="1200" dirty="0" smtClean="0"/>
              </a:p>
              <a:p>
                <a:pPr>
                  <a:lnSpc>
                    <a:spcPct val="200000"/>
                  </a:lnSpc>
                  <a:tabLst>
                    <a:tab pos="893763" algn="l"/>
                    <a:tab pos="2238375" algn="l"/>
                    <a:tab pos="4484688" algn="l"/>
                  </a:tabLst>
                </a:pPr>
                <a:r>
                  <a:rPr lang="de-DE" altLang="x-none" sz="1200" dirty="0" smtClean="0"/>
                  <a:t>	</a:t>
                </a:r>
                <a:endParaRPr lang="de-DE" altLang="x-none" sz="400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58025" cy="3563938"/>
              </a:xfrm>
              <a:blipFill rotWithShape="1">
                <a:blip r:embed="rId3"/>
                <a:stretch>
                  <a:fillRect l="-7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Determine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Remaining</a:t>
            </a:r>
            <a:r>
              <a:rPr lang="de-DE" dirty="0" smtClean="0"/>
              <a:t> </a:t>
            </a:r>
            <a:r>
              <a:rPr lang="de-DE" dirty="0" err="1" smtClean="0"/>
              <a:t>Choices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25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=""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081031"/>
              </p:ext>
            </p:extLst>
          </p:nvPr>
        </p:nvGraphicFramePr>
        <p:xfrm>
          <a:off x="2411760" y="1656305"/>
          <a:ext cx="1727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88" name="Equation" r:id="rId5" imgW="1726920" imgH="457200" progId="Equation.DSMT4">
                  <p:embed/>
                </p:oleObj>
              </mc:Choice>
              <mc:Fallback>
                <p:oleObj name="Equation" r:id="rId5" imgW="17269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11760" y="1656305"/>
                        <a:ext cx="1727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628178"/>
              </p:ext>
            </p:extLst>
          </p:nvPr>
        </p:nvGraphicFramePr>
        <p:xfrm>
          <a:off x="4107784" y="2065442"/>
          <a:ext cx="2641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89" name="Equation" r:id="rId7" imgW="2641320" imgH="495000" progId="Equation.DSMT4">
                  <p:embed/>
                </p:oleObj>
              </mc:Choice>
              <mc:Fallback>
                <p:oleObj name="Equation" r:id="rId7" imgW="264132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07784" y="2065442"/>
                        <a:ext cx="26416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463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58025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tabLst>
                    <a:tab pos="893763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2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200" dirty="0"/>
                  <a:t>D</a:t>
                </a:r>
                <a:r>
                  <a:rPr lang="en-US" sz="1200" dirty="0" smtClean="0"/>
                  <a:t>istribution as </a:t>
                </a:r>
                <a:r>
                  <a:rPr lang="en-US" sz="1200" b="1" dirty="0" smtClean="0"/>
                  <a:t>initial belief</a:t>
                </a:r>
                <a:r>
                  <a:rPr lang="de-DE" altLang="x-none" sz="1200" b="1" dirty="0"/>
                  <a:t> </a:t>
                </a:r>
                <a:r>
                  <a:rPr lang="de-DE" altLang="x-none" sz="1200" dirty="0"/>
                  <a:t>for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200" dirty="0" smtClean="0"/>
              </a:p>
              <a:p>
                <a:pPr>
                  <a:lnSpc>
                    <a:spcPct val="200000"/>
                  </a:lnSpc>
                  <a:tabLst>
                    <a:tab pos="893763" algn="l"/>
                    <a:tab pos="2238375" algn="l"/>
                    <a:tab pos="4484688" algn="l"/>
                  </a:tabLst>
                </a:pPr>
                <a:r>
                  <a:rPr lang="en-US" sz="1200" dirty="0"/>
                  <a:t>	</a:t>
                </a:r>
                <a:r>
                  <a:rPr lang="en-US" sz="1200" dirty="0" smtClean="0"/>
                  <a:t>Let’s try:		</a:t>
                </a:r>
                <a:r>
                  <a:rPr lang="en-US" sz="1200" b="1" dirty="0" smtClean="0">
                    <a:solidFill>
                      <a:schemeClr val="accent2"/>
                    </a:solidFill>
                  </a:rPr>
                  <a:t>Triangular</a:t>
                </a:r>
              </a:p>
              <a:p>
                <a:pPr>
                  <a:tabLst>
                    <a:tab pos="893763" algn="l"/>
                    <a:tab pos="2238375" algn="l"/>
                    <a:tab pos="4127500" algn="l"/>
                  </a:tabLst>
                </a:pPr>
                <a:r>
                  <a:rPr lang="en-US" sz="300" dirty="0" smtClean="0"/>
                  <a:t>	</a:t>
                </a:r>
                <a:endParaRPr lang="en-US" sz="500" dirty="0" smtClean="0"/>
              </a:p>
              <a:p>
                <a:pPr>
                  <a:tabLst>
                    <a:tab pos="893763" algn="l"/>
                    <a:tab pos="2238375" algn="l"/>
                    <a:tab pos="4127500" algn="l"/>
                  </a:tabLst>
                </a:pPr>
                <a:r>
                  <a:rPr lang="en-US" sz="1200" dirty="0"/>
                  <a:t>	</a:t>
                </a:r>
                <a:r>
                  <a:rPr lang="en-US" sz="1200" dirty="0" smtClean="0"/>
                  <a:t>Known characteristics: EW, </a:t>
                </a:r>
                <a:r>
                  <a:rPr lang="en-US" sz="1200" dirty="0" err="1" smtClean="0"/>
                  <a:t>Var</a:t>
                </a:r>
                <a:r>
                  <a:rPr lang="en-US" sz="1200" dirty="0" smtClean="0"/>
                  <a:t>, …</a:t>
                </a:r>
              </a:p>
              <a:p>
                <a:pPr>
                  <a:tabLst>
                    <a:tab pos="893763" algn="l"/>
                    <a:tab pos="2238375" algn="l"/>
                    <a:tab pos="4127500" algn="l"/>
                  </a:tabLst>
                </a:pPr>
                <a:endParaRPr lang="en-US" sz="800" dirty="0" smtClean="0"/>
              </a:p>
              <a:p>
                <a:pPr>
                  <a:tabLst>
                    <a:tab pos="893763" algn="l"/>
                    <a:tab pos="2238375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de-DE" altLang="x-none" sz="1200" dirty="0" smtClean="0"/>
                  <a:t>	</a:t>
                </a:r>
                <a:r>
                  <a:rPr lang="en-US" altLang="x-none" sz="1200" b="1" dirty="0"/>
                  <a:t>L</a:t>
                </a:r>
                <a:r>
                  <a:rPr lang="en-US" sz="1200" b="1" dirty="0" smtClean="0"/>
                  <a:t>ikelihood </a:t>
                </a:r>
                <a:r>
                  <a:rPr lang="en-US" sz="1200" dirty="0" smtClean="0"/>
                  <a:t>distribution </a:t>
                </a:r>
                <a:r>
                  <a:rPr lang="de-DE" sz="1200" dirty="0" err="1" smtClean="0"/>
                  <a:t>for</a:t>
                </a:r>
                <a:r>
                  <a:rPr lang="de-DE" sz="1200" dirty="0" smtClean="0"/>
                  <a:t> </a:t>
                </a:r>
                <a:r>
                  <a:rPr lang="de-DE" altLang="x-none" sz="1200" dirty="0" smtClean="0"/>
                  <a:t>x=(</a:t>
                </a:r>
                <a:r>
                  <a:rPr lang="de-DE" altLang="x-none" sz="1200" dirty="0" err="1"/>
                  <a:t>n,k</a:t>
                </a:r>
                <a:r>
                  <a:rPr lang="de-DE" altLang="x-none" sz="1200" dirty="0"/>
                  <a:t>) </a:t>
                </a:r>
                <a:r>
                  <a:rPr lang="de-DE" altLang="x-none" sz="1200" dirty="0" err="1" smtClean="0"/>
                  <a:t>given</a:t>
                </a:r>
                <a:r>
                  <a:rPr lang="de-DE" altLang="x-none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200" dirty="0" smtClean="0"/>
                  <a:t> (</a:t>
                </a:r>
                <a:r>
                  <a:rPr lang="de-DE" altLang="x-none" sz="1200" dirty="0" err="1" smtClean="0"/>
                  <a:t>look</a:t>
                </a:r>
                <a:r>
                  <a:rPr lang="de-DE" altLang="x-none" sz="1200" dirty="0" smtClean="0"/>
                  <a:t> at </a:t>
                </a:r>
                <a:r>
                  <a:rPr lang="de-DE" altLang="x-none" sz="1200" dirty="0" err="1" smtClean="0"/>
                  <a:t>use</a:t>
                </a:r>
                <a:r>
                  <a:rPr lang="de-DE" altLang="x-none" sz="1200" dirty="0" smtClean="0"/>
                  <a:t> </a:t>
                </a:r>
                <a:r>
                  <a:rPr lang="de-DE" altLang="x-none" sz="1200" dirty="0" err="1" smtClean="0"/>
                  <a:t>case</a:t>
                </a:r>
                <a:r>
                  <a:rPr lang="de-DE" altLang="x-none" sz="1200" dirty="0" smtClean="0"/>
                  <a:t>)</a:t>
                </a:r>
              </a:p>
              <a:p>
                <a:pPr>
                  <a:lnSpc>
                    <a:spcPct val="200000"/>
                  </a:lnSpc>
                  <a:tabLst>
                    <a:tab pos="893763" algn="l"/>
                    <a:tab pos="2238375" algn="l"/>
                    <a:tab pos="4484688" algn="l"/>
                  </a:tabLst>
                </a:pPr>
                <a:r>
                  <a:rPr lang="de-DE" altLang="x-none" sz="1200" dirty="0" smtClean="0"/>
                  <a:t>	</a:t>
                </a:r>
                <a:r>
                  <a:rPr lang="de-DE" altLang="x-none" sz="1200" dirty="0" err="1" smtClean="0"/>
                  <a:t>Should</a:t>
                </a:r>
                <a:r>
                  <a:rPr lang="de-DE" altLang="x-none" sz="1200" dirty="0" smtClean="0"/>
                  <a:t> </a:t>
                </a:r>
                <a:r>
                  <a:rPr lang="de-DE" altLang="x-none" sz="1200" dirty="0" err="1" smtClean="0"/>
                  <a:t>be</a:t>
                </a:r>
                <a:r>
                  <a:rPr lang="de-DE" altLang="x-none" sz="1200" dirty="0" smtClean="0"/>
                  <a:t>:		</a:t>
                </a:r>
                <a:r>
                  <a:rPr lang="de-DE" altLang="x-none" sz="1200" b="1" dirty="0" err="1" smtClean="0">
                    <a:solidFill>
                      <a:srgbClr val="006600"/>
                    </a:solidFill>
                  </a:rPr>
                  <a:t>Binomial</a:t>
                </a:r>
                <a:endParaRPr lang="de-DE" altLang="x-none" sz="1200" b="1" dirty="0" smtClean="0">
                  <a:solidFill>
                    <a:srgbClr val="006600"/>
                  </a:solidFill>
                </a:endParaRPr>
              </a:p>
              <a:p>
                <a:pPr>
                  <a:lnSpc>
                    <a:spcPct val="200000"/>
                  </a:lnSpc>
                  <a:tabLst>
                    <a:tab pos="893763" algn="l"/>
                    <a:tab pos="2238375" algn="l"/>
                  </a:tabLst>
                </a:pPr>
                <a:r>
                  <a:rPr lang="de-DE" altLang="x-none" sz="1200" dirty="0"/>
                  <a:t>	</a:t>
                </a:r>
                <a:r>
                  <a:rPr lang="en-US" sz="1200" dirty="0"/>
                  <a:t>Known characteristics</a:t>
                </a:r>
                <a:r>
                  <a:rPr lang="en-US" sz="1200" dirty="0" smtClean="0"/>
                  <a:t>: EW, </a:t>
                </a:r>
                <a:r>
                  <a:rPr lang="en-US" sz="1200" dirty="0" err="1" smtClean="0"/>
                  <a:t>Var</a:t>
                </a:r>
                <a:r>
                  <a:rPr lang="en-US" sz="1200" dirty="0" smtClean="0"/>
                  <a:t>, …</a:t>
                </a:r>
                <a:endParaRPr lang="en-US" sz="1200" dirty="0"/>
              </a:p>
              <a:p>
                <a:pPr>
                  <a:tabLst>
                    <a:tab pos="893763" algn="l"/>
                    <a:tab pos="2238375" algn="l"/>
                  </a:tabLst>
                </a:pPr>
                <a:endParaRPr lang="de-DE" altLang="x-none" sz="400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58025" cy="3563938"/>
              </a:xfrm>
              <a:blipFill rotWithShape="1">
                <a:blip r:embed="rId3"/>
                <a:stretch>
                  <a:fillRect l="-7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Determine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Remaining</a:t>
            </a:r>
            <a:r>
              <a:rPr lang="de-DE" dirty="0" smtClean="0"/>
              <a:t> </a:t>
            </a:r>
            <a:r>
              <a:rPr lang="de-DE" dirty="0" err="1" smtClean="0"/>
              <a:t>Choices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26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=""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521100"/>
              </p:ext>
            </p:extLst>
          </p:nvPr>
        </p:nvGraphicFramePr>
        <p:xfrm>
          <a:off x="2411760" y="1656305"/>
          <a:ext cx="1727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51" name="Equation" r:id="rId5" imgW="1726920" imgH="457200" progId="Equation.DSMT4">
                  <p:embed/>
                </p:oleObj>
              </mc:Choice>
              <mc:Fallback>
                <p:oleObj name="Equation" r:id="rId5" imgW="17269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11760" y="1656305"/>
                        <a:ext cx="1727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032017"/>
              </p:ext>
            </p:extLst>
          </p:nvPr>
        </p:nvGraphicFramePr>
        <p:xfrm>
          <a:off x="4107784" y="2065442"/>
          <a:ext cx="2641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52" name="Equation" r:id="rId7" imgW="2641320" imgH="495000" progId="Equation.DSMT4">
                  <p:embed/>
                </p:oleObj>
              </mc:Choice>
              <mc:Fallback>
                <p:oleObj name="Equation" r:id="rId7" imgW="264132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07784" y="2065442"/>
                        <a:ext cx="26416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909784"/>
              </p:ext>
            </p:extLst>
          </p:nvPr>
        </p:nvGraphicFramePr>
        <p:xfrm>
          <a:off x="2538413" y="2938463"/>
          <a:ext cx="1854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53" name="Equation" r:id="rId9" imgW="1854000" imgH="457200" progId="Equation.DSMT4">
                  <p:embed/>
                </p:oleObj>
              </mc:Choice>
              <mc:Fallback>
                <p:oleObj name="Equation" r:id="rId9" imgW="18540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38413" y="2938463"/>
                        <a:ext cx="1854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1914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58025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tabLst>
                    <a:tab pos="893763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2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200" dirty="0"/>
                  <a:t>D</a:t>
                </a:r>
                <a:r>
                  <a:rPr lang="en-US" sz="1200" dirty="0" smtClean="0"/>
                  <a:t>istribution as </a:t>
                </a:r>
                <a:r>
                  <a:rPr lang="en-US" sz="1200" b="1" dirty="0" smtClean="0"/>
                  <a:t>initial belief</a:t>
                </a:r>
                <a:r>
                  <a:rPr lang="de-DE" altLang="x-none" sz="1200" b="1" dirty="0"/>
                  <a:t> </a:t>
                </a:r>
                <a:r>
                  <a:rPr lang="de-DE" altLang="x-none" sz="1200" dirty="0"/>
                  <a:t>for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200" dirty="0" smtClean="0"/>
              </a:p>
              <a:p>
                <a:pPr>
                  <a:lnSpc>
                    <a:spcPct val="200000"/>
                  </a:lnSpc>
                  <a:tabLst>
                    <a:tab pos="893763" algn="l"/>
                    <a:tab pos="2238375" algn="l"/>
                    <a:tab pos="4484688" algn="l"/>
                  </a:tabLst>
                </a:pPr>
                <a:r>
                  <a:rPr lang="en-US" sz="1200" dirty="0"/>
                  <a:t>	</a:t>
                </a:r>
                <a:r>
                  <a:rPr lang="en-US" sz="1200" dirty="0" smtClean="0"/>
                  <a:t>Let’s try:		</a:t>
                </a:r>
                <a:r>
                  <a:rPr lang="en-US" sz="1200" b="1" dirty="0" smtClean="0">
                    <a:solidFill>
                      <a:schemeClr val="accent2"/>
                    </a:solidFill>
                  </a:rPr>
                  <a:t>Triangular</a:t>
                </a:r>
              </a:p>
              <a:p>
                <a:pPr>
                  <a:tabLst>
                    <a:tab pos="893763" algn="l"/>
                    <a:tab pos="2238375" algn="l"/>
                    <a:tab pos="4127500" algn="l"/>
                  </a:tabLst>
                </a:pPr>
                <a:r>
                  <a:rPr lang="en-US" sz="300" dirty="0" smtClean="0"/>
                  <a:t>	</a:t>
                </a:r>
                <a:endParaRPr lang="en-US" sz="500" dirty="0" smtClean="0"/>
              </a:p>
              <a:p>
                <a:pPr>
                  <a:tabLst>
                    <a:tab pos="893763" algn="l"/>
                    <a:tab pos="2238375" algn="l"/>
                    <a:tab pos="4127500" algn="l"/>
                  </a:tabLst>
                </a:pPr>
                <a:r>
                  <a:rPr lang="en-US" sz="1200" dirty="0"/>
                  <a:t>	</a:t>
                </a:r>
                <a:r>
                  <a:rPr lang="en-US" sz="1200" dirty="0" smtClean="0"/>
                  <a:t>Known characteristics: EW, </a:t>
                </a:r>
                <a:r>
                  <a:rPr lang="en-US" sz="1200" dirty="0" err="1" smtClean="0"/>
                  <a:t>Var</a:t>
                </a:r>
                <a:r>
                  <a:rPr lang="en-US" sz="1200" dirty="0" smtClean="0"/>
                  <a:t>, …</a:t>
                </a:r>
              </a:p>
              <a:p>
                <a:pPr>
                  <a:tabLst>
                    <a:tab pos="893763" algn="l"/>
                    <a:tab pos="2238375" algn="l"/>
                    <a:tab pos="4127500" algn="l"/>
                  </a:tabLst>
                </a:pPr>
                <a:endParaRPr lang="en-US" sz="800" dirty="0" smtClean="0"/>
              </a:p>
              <a:p>
                <a:pPr>
                  <a:tabLst>
                    <a:tab pos="893763" algn="l"/>
                    <a:tab pos="2238375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de-DE" altLang="x-none" sz="1200" dirty="0" smtClean="0"/>
                  <a:t>	</a:t>
                </a:r>
                <a:r>
                  <a:rPr lang="en-US" altLang="x-none" sz="1200" b="1" dirty="0"/>
                  <a:t>L</a:t>
                </a:r>
                <a:r>
                  <a:rPr lang="en-US" sz="1200" b="1" dirty="0" smtClean="0"/>
                  <a:t>ikelihood </a:t>
                </a:r>
                <a:r>
                  <a:rPr lang="en-US" sz="1200" dirty="0" smtClean="0"/>
                  <a:t>distribution </a:t>
                </a:r>
                <a:r>
                  <a:rPr lang="de-DE" sz="1200" dirty="0" err="1" smtClean="0"/>
                  <a:t>for</a:t>
                </a:r>
                <a:r>
                  <a:rPr lang="de-DE" sz="1200" dirty="0" smtClean="0"/>
                  <a:t> </a:t>
                </a:r>
                <a:r>
                  <a:rPr lang="de-DE" altLang="x-none" sz="1200" dirty="0" smtClean="0"/>
                  <a:t>x=(</a:t>
                </a:r>
                <a:r>
                  <a:rPr lang="de-DE" altLang="x-none" sz="1200" dirty="0" err="1" smtClean="0"/>
                  <a:t>n,k</a:t>
                </a:r>
                <a:r>
                  <a:rPr lang="de-DE" altLang="x-none" sz="1200" dirty="0" smtClean="0"/>
                  <a:t>) </a:t>
                </a:r>
                <a:r>
                  <a:rPr lang="de-DE" altLang="x-none" sz="1200" dirty="0" err="1" smtClean="0"/>
                  <a:t>given</a:t>
                </a:r>
                <a:r>
                  <a:rPr lang="de-DE" altLang="x-none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200" dirty="0" smtClean="0"/>
                  <a:t> (</a:t>
                </a:r>
                <a:r>
                  <a:rPr lang="de-DE" altLang="x-none" sz="1200" dirty="0" err="1" smtClean="0"/>
                  <a:t>look</a:t>
                </a:r>
                <a:r>
                  <a:rPr lang="de-DE" altLang="x-none" sz="1200" dirty="0" smtClean="0"/>
                  <a:t> at </a:t>
                </a:r>
                <a:r>
                  <a:rPr lang="de-DE" altLang="x-none" sz="1200" dirty="0" err="1" smtClean="0"/>
                  <a:t>use</a:t>
                </a:r>
                <a:r>
                  <a:rPr lang="de-DE" altLang="x-none" sz="1200" dirty="0" smtClean="0"/>
                  <a:t> </a:t>
                </a:r>
                <a:r>
                  <a:rPr lang="de-DE" altLang="x-none" sz="1200" dirty="0" err="1" smtClean="0"/>
                  <a:t>case</a:t>
                </a:r>
                <a:r>
                  <a:rPr lang="de-DE" altLang="x-none" sz="1200" dirty="0" smtClean="0"/>
                  <a:t>)</a:t>
                </a:r>
              </a:p>
              <a:p>
                <a:pPr>
                  <a:lnSpc>
                    <a:spcPct val="200000"/>
                  </a:lnSpc>
                  <a:tabLst>
                    <a:tab pos="893763" algn="l"/>
                    <a:tab pos="2238375" algn="l"/>
                    <a:tab pos="4484688" algn="l"/>
                  </a:tabLst>
                </a:pPr>
                <a:r>
                  <a:rPr lang="de-DE" altLang="x-none" sz="1200" dirty="0" smtClean="0"/>
                  <a:t>	</a:t>
                </a:r>
                <a:r>
                  <a:rPr lang="de-DE" altLang="x-none" sz="1200" dirty="0" err="1" smtClean="0"/>
                  <a:t>Should</a:t>
                </a:r>
                <a:r>
                  <a:rPr lang="de-DE" altLang="x-none" sz="1200" dirty="0" smtClean="0"/>
                  <a:t> </a:t>
                </a:r>
                <a:r>
                  <a:rPr lang="de-DE" altLang="x-none" sz="1200" dirty="0" err="1" smtClean="0"/>
                  <a:t>be</a:t>
                </a:r>
                <a:r>
                  <a:rPr lang="de-DE" altLang="x-none" sz="1200" dirty="0" smtClean="0"/>
                  <a:t>:		</a:t>
                </a:r>
                <a:r>
                  <a:rPr lang="de-DE" altLang="x-none" sz="1200" b="1" dirty="0" err="1" smtClean="0">
                    <a:solidFill>
                      <a:srgbClr val="006600"/>
                    </a:solidFill>
                  </a:rPr>
                  <a:t>Binomial</a:t>
                </a:r>
                <a:endParaRPr lang="de-DE" altLang="x-none" sz="1200" b="1" dirty="0" smtClean="0">
                  <a:solidFill>
                    <a:srgbClr val="006600"/>
                  </a:solidFill>
                </a:endParaRPr>
              </a:p>
              <a:p>
                <a:pPr>
                  <a:lnSpc>
                    <a:spcPct val="200000"/>
                  </a:lnSpc>
                  <a:tabLst>
                    <a:tab pos="893763" algn="l"/>
                    <a:tab pos="2238375" algn="l"/>
                  </a:tabLst>
                </a:pPr>
                <a:r>
                  <a:rPr lang="de-DE" altLang="x-none" sz="1200" dirty="0"/>
                  <a:t>	</a:t>
                </a:r>
                <a:r>
                  <a:rPr lang="en-US" sz="1200" dirty="0"/>
                  <a:t>Known characteristics</a:t>
                </a:r>
                <a:r>
                  <a:rPr lang="en-US" sz="1200" dirty="0" smtClean="0"/>
                  <a:t>: EW, </a:t>
                </a:r>
                <a:r>
                  <a:rPr lang="en-US" sz="1200" dirty="0" err="1" smtClean="0"/>
                  <a:t>Var</a:t>
                </a:r>
                <a:r>
                  <a:rPr lang="en-US" sz="1200" dirty="0" smtClean="0"/>
                  <a:t>, …</a:t>
                </a:r>
                <a:endParaRPr lang="en-US" sz="1200" dirty="0"/>
              </a:p>
              <a:p>
                <a:pPr>
                  <a:tabLst>
                    <a:tab pos="893763" algn="l"/>
                    <a:tab pos="2238375" algn="l"/>
                  </a:tabLst>
                </a:pPr>
                <a:endParaRPr lang="de-DE" altLang="x-none" sz="400" dirty="0" smtClean="0"/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200" dirty="0" smtClean="0"/>
                  <a:t>Then: </a:t>
                </a:r>
                <a:endParaRPr lang="en-US" sz="1200" dirty="0"/>
              </a:p>
              <a:p>
                <a:endParaRPr lang="en-US" sz="10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4484688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altLang="x-none" sz="1200" dirty="0" smtClean="0"/>
                  <a:t>	</a:t>
                </a:r>
                <a:r>
                  <a:rPr lang="de-DE" altLang="x-none" sz="1200" dirty="0" err="1" smtClean="0"/>
                  <a:t>Then</a:t>
                </a:r>
                <a:r>
                  <a:rPr lang="de-DE" altLang="x-none" sz="1200" dirty="0" smtClean="0"/>
                  <a:t>:	</a:t>
                </a:r>
                <a:r>
                  <a:rPr lang="de-DE" altLang="x-none" sz="1200" b="1" dirty="0" err="1" smtClean="0"/>
                  <a:t>unknown</a:t>
                </a:r>
                <a:r>
                  <a:rPr lang="de-DE" altLang="x-none" sz="1200" b="1" dirty="0" smtClean="0"/>
                  <a:t> </a:t>
                </a:r>
                <a:r>
                  <a:rPr lang="de-DE" altLang="x-none" sz="1200" b="1" dirty="0" err="1" smtClean="0"/>
                  <a:t>characteristics</a:t>
                </a:r>
                <a:r>
                  <a:rPr lang="de-DE" altLang="x-none" sz="1200" b="1" dirty="0"/>
                  <a:t> </a:t>
                </a:r>
                <a:r>
                  <a:rPr lang="de-DE" altLang="x-none" sz="1200" b="1" dirty="0" smtClean="0">
                    <a:sym typeface="Wingdings" panose="05000000000000000000" pitchFamily="2" charset="2"/>
                  </a:rPr>
                  <a:t></a:t>
                </a:r>
                <a:endParaRPr lang="de-DE" altLang="x-none" sz="1200" b="1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58025" cy="3563938"/>
              </a:xfrm>
              <a:blipFill rotWithShape="1">
                <a:blip r:embed="rId3"/>
                <a:stretch>
                  <a:fillRect l="-777" b="-47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Determine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Remaining</a:t>
            </a:r>
            <a:r>
              <a:rPr lang="de-DE" dirty="0" smtClean="0"/>
              <a:t> </a:t>
            </a:r>
            <a:r>
              <a:rPr lang="de-DE" dirty="0" err="1" smtClean="0"/>
              <a:t>Choices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27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=""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386636"/>
              </p:ext>
            </p:extLst>
          </p:nvPr>
        </p:nvGraphicFramePr>
        <p:xfrm>
          <a:off x="2411760" y="1656305"/>
          <a:ext cx="1727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53" name="Equation" r:id="rId5" imgW="1726920" imgH="457200" progId="Equation.DSMT4">
                  <p:embed/>
                </p:oleObj>
              </mc:Choice>
              <mc:Fallback>
                <p:oleObj name="Equation" r:id="rId5" imgW="17269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11760" y="1656305"/>
                        <a:ext cx="1727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285896"/>
              </p:ext>
            </p:extLst>
          </p:nvPr>
        </p:nvGraphicFramePr>
        <p:xfrm>
          <a:off x="4107784" y="2065442"/>
          <a:ext cx="2641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54" name="Equation" r:id="rId7" imgW="2641320" imgH="495000" progId="Equation.DSMT4">
                  <p:embed/>
                </p:oleObj>
              </mc:Choice>
              <mc:Fallback>
                <p:oleObj name="Equation" r:id="rId7" imgW="264132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07784" y="2065442"/>
                        <a:ext cx="26416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411971"/>
              </p:ext>
            </p:extLst>
          </p:nvPr>
        </p:nvGraphicFramePr>
        <p:xfrm>
          <a:off x="2538413" y="2938463"/>
          <a:ext cx="1854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55" name="Equation" r:id="rId9" imgW="1854000" imgH="457200" progId="Equation.DSMT4">
                  <p:embed/>
                </p:oleObj>
              </mc:Choice>
              <mc:Fallback>
                <p:oleObj name="Equation" r:id="rId9" imgW="18540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38413" y="2938463"/>
                        <a:ext cx="1854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876802"/>
              </p:ext>
            </p:extLst>
          </p:nvPr>
        </p:nvGraphicFramePr>
        <p:xfrm>
          <a:off x="1835696" y="3808478"/>
          <a:ext cx="36957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56" name="Equation" r:id="rId11" imgW="3695400" imgH="711000" progId="Equation.DSMT4">
                  <p:embed/>
                </p:oleObj>
              </mc:Choice>
              <mc:Fallback>
                <p:oleObj name="Equation" r:id="rId11" imgW="369540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35696" y="3808478"/>
                        <a:ext cx="36957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273182"/>
              </p:ext>
            </p:extLst>
          </p:nvPr>
        </p:nvGraphicFramePr>
        <p:xfrm>
          <a:off x="1835696" y="4531906"/>
          <a:ext cx="2616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57" name="Equation" r:id="rId13" imgW="2616120" imgH="469800" progId="Equation.DSMT4">
                  <p:embed/>
                </p:oleObj>
              </mc:Choice>
              <mc:Fallback>
                <p:oleObj name="Equation" r:id="rId13" imgW="26161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35696" y="4531906"/>
                        <a:ext cx="26162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7922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733503" cy="3563938"/>
          </a:xfrm>
        </p:spPr>
        <p:txBody>
          <a:bodyPr/>
          <a:lstStyle/>
          <a:p>
            <a:pPr>
              <a:lnSpc>
                <a:spcPct val="150000"/>
              </a:lnSpc>
              <a:tabLst>
                <a:tab pos="893763" algn="l"/>
              </a:tabLst>
            </a:pPr>
            <a:r>
              <a:rPr lang="en-US" sz="1200" i="1" dirty="0" smtClean="0">
                <a:solidFill>
                  <a:srgbClr val="323232"/>
                </a:solidFill>
                <a:latin typeface="Cambria Math" panose="02040503050406030204" pitchFamily="18" charset="0"/>
              </a:rPr>
              <a:t>	</a:t>
            </a:r>
            <a:r>
              <a:rPr lang="en-US" sz="500" dirty="0"/>
              <a:t>	</a:t>
            </a:r>
            <a:endParaRPr lang="en-US" sz="500" dirty="0" smtClean="0"/>
          </a:p>
          <a:p>
            <a:pPr>
              <a:lnSpc>
                <a:spcPct val="150000"/>
              </a:lnSpc>
              <a:tabLst>
                <a:tab pos="893763" algn="l"/>
                <a:tab pos="2238375" algn="l"/>
                <a:tab pos="4127500" algn="l"/>
              </a:tabLst>
            </a:pPr>
            <a:r>
              <a:rPr lang="en-US" sz="1200" dirty="0"/>
              <a:t>	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Let‘s</a:t>
            </a:r>
            <a:r>
              <a:rPr lang="de-DE" dirty="0" smtClean="0"/>
              <a:t> </a:t>
            </a:r>
            <a:r>
              <a:rPr lang="de-DE" dirty="0" err="1" smtClean="0"/>
              <a:t>try</a:t>
            </a:r>
            <a:r>
              <a:rPr lang="de-DE" dirty="0" smtClean="0"/>
              <a:t> Beta </a:t>
            </a:r>
            <a:r>
              <a:rPr lang="de-DE" dirty="0" err="1" smtClean="0"/>
              <a:t>Distributions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28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7256881"/>
              </p:ext>
            </p:extLst>
          </p:nvPr>
        </p:nvGraphicFramePr>
        <p:xfrm>
          <a:off x="742950" y="1295400"/>
          <a:ext cx="4229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41" name="Equation" r:id="rId3" imgW="4228920" imgH="685800" progId="Equation.DSMT4">
                  <p:embed/>
                </p:oleObj>
              </mc:Choice>
              <mc:Fallback>
                <p:oleObj name="Equation" r:id="rId3" imgW="422892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2950" y="1295400"/>
                        <a:ext cx="42291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0613648"/>
              </p:ext>
            </p:extLst>
          </p:nvPr>
        </p:nvGraphicFramePr>
        <p:xfrm>
          <a:off x="5076056" y="1431925"/>
          <a:ext cx="2413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42" name="Equation" r:id="rId5" imgW="2412720" imgH="419040" progId="Equation.DSMT4">
                  <p:embed/>
                </p:oleObj>
              </mc:Choice>
              <mc:Fallback>
                <p:oleObj name="Equation" r:id="rId5" imgW="24127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6056" y="1431925"/>
                        <a:ext cx="2413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4757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733503" cy="3563938"/>
          </a:xfrm>
        </p:spPr>
        <p:txBody>
          <a:bodyPr/>
          <a:lstStyle/>
          <a:p>
            <a:pPr>
              <a:lnSpc>
                <a:spcPct val="150000"/>
              </a:lnSpc>
              <a:tabLst>
                <a:tab pos="893763" algn="l"/>
              </a:tabLst>
            </a:pPr>
            <a:r>
              <a:rPr lang="en-US" sz="1200" i="1" dirty="0" smtClean="0">
                <a:solidFill>
                  <a:srgbClr val="323232"/>
                </a:solidFill>
                <a:latin typeface="Cambria Math" panose="02040503050406030204" pitchFamily="18" charset="0"/>
              </a:rPr>
              <a:t>	</a:t>
            </a:r>
            <a:r>
              <a:rPr lang="en-US" sz="500" dirty="0"/>
              <a:t>	</a:t>
            </a:r>
            <a:endParaRPr lang="en-US" sz="500" dirty="0" smtClean="0"/>
          </a:p>
          <a:p>
            <a:pPr>
              <a:lnSpc>
                <a:spcPct val="150000"/>
              </a:lnSpc>
              <a:tabLst>
                <a:tab pos="893763" algn="l"/>
                <a:tab pos="2238375" algn="l"/>
                <a:tab pos="4127500" algn="l"/>
              </a:tabLst>
            </a:pPr>
            <a:r>
              <a:rPr lang="en-US" sz="1200" dirty="0"/>
              <a:t>	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Let‘s</a:t>
            </a:r>
            <a:r>
              <a:rPr lang="de-DE" dirty="0" smtClean="0"/>
              <a:t> </a:t>
            </a:r>
            <a:r>
              <a:rPr lang="de-DE" dirty="0" err="1" smtClean="0"/>
              <a:t>try</a:t>
            </a:r>
            <a:r>
              <a:rPr lang="de-DE" dirty="0" smtClean="0"/>
              <a:t> Beta </a:t>
            </a:r>
            <a:r>
              <a:rPr lang="de-DE" dirty="0" err="1" smtClean="0"/>
              <a:t>Distributions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29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193676"/>
              </p:ext>
            </p:extLst>
          </p:nvPr>
        </p:nvGraphicFramePr>
        <p:xfrm>
          <a:off x="742950" y="1295400"/>
          <a:ext cx="4229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34" name="Equation" r:id="rId3" imgW="4228920" imgH="685800" progId="Equation.DSMT4">
                  <p:embed/>
                </p:oleObj>
              </mc:Choice>
              <mc:Fallback>
                <p:oleObj name="Equation" r:id="rId3" imgW="422892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2950" y="1295400"/>
                        <a:ext cx="42291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029334"/>
              </p:ext>
            </p:extLst>
          </p:nvPr>
        </p:nvGraphicFramePr>
        <p:xfrm>
          <a:off x="5076056" y="1431925"/>
          <a:ext cx="2413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35" name="Equation" r:id="rId5" imgW="2412720" imgH="419040" progId="Equation.DSMT4">
                  <p:embed/>
                </p:oleObj>
              </mc:Choice>
              <mc:Fallback>
                <p:oleObj name="Equation" r:id="rId5" imgW="24127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6056" y="1431925"/>
                        <a:ext cx="2413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3005" name="Picture 6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7734"/>
            <a:ext cx="3315194" cy="210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006" name="Picture 6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449" y="2471302"/>
            <a:ext cx="3286571" cy="2069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940094"/>
              </p:ext>
            </p:extLst>
          </p:nvPr>
        </p:nvGraphicFramePr>
        <p:xfrm>
          <a:off x="1455316" y="2532063"/>
          <a:ext cx="146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36" name="Equation" r:id="rId9" imgW="1460160" imgH="215640" progId="Equation.DSMT4">
                  <p:embed/>
                </p:oleObj>
              </mc:Choice>
              <mc:Fallback>
                <p:oleObj name="Equation" r:id="rId9" imgW="14601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316" y="2532063"/>
                        <a:ext cx="14605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259134"/>
              </p:ext>
            </p:extLst>
          </p:nvPr>
        </p:nvGraphicFramePr>
        <p:xfrm>
          <a:off x="4818888" y="2524126"/>
          <a:ext cx="1435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37" name="Equation" r:id="rId11" imgW="1434960" imgH="215640" progId="Equation.DSMT4">
                  <p:embed/>
                </p:oleObj>
              </mc:Choice>
              <mc:Fallback>
                <p:oleObj name="Equation" r:id="rId11" imgW="14349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8888" y="2524126"/>
                        <a:ext cx="14351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Gerade Verbindung mit Pfeil 11"/>
          <p:cNvCxnSpPr/>
          <p:nvPr/>
        </p:nvCxnSpPr>
        <p:spPr bwMode="gray">
          <a:xfrm flipH="1">
            <a:off x="3603375" y="3435846"/>
            <a:ext cx="320553" cy="331600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991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Course </a:t>
            </a:r>
            <a:r>
              <a:rPr lang="de-DE" dirty="0" err="1" smtClean="0"/>
              <a:t>Overview</a:t>
            </a:r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673526"/>
              </p:ext>
            </p:extLst>
          </p:nvPr>
        </p:nvGraphicFramePr>
        <p:xfrm>
          <a:off x="358776" y="1104714"/>
          <a:ext cx="7669609" cy="3854910"/>
        </p:xfrm>
        <a:graphic>
          <a:graphicData uri="http://schemas.openxmlformats.org/drawingml/2006/table">
            <a:tbl>
              <a:tblPr/>
              <a:tblGrid>
                <a:gridCol w="1333072"/>
                <a:gridCol w="2880152"/>
                <a:gridCol w="1368152"/>
                <a:gridCol w="2088233"/>
              </a:tblGrid>
              <a:tr h="269902">
                <a:tc>
                  <a:txBody>
                    <a:bodyPr/>
                    <a:lstStyle/>
                    <a:p>
                      <a:r>
                        <a:rPr lang="de-DE" sz="1400" b="1" dirty="0" err="1" smtClean="0">
                          <a:effectLst/>
                        </a:rPr>
                        <a:t>Week</a:t>
                      </a:r>
                      <a:endParaRPr lang="de-DE" sz="1400" b="1" dirty="0">
                        <a:effectLst/>
                      </a:endParaRPr>
                    </a:p>
                  </a:txBody>
                  <a:tcPr marL="5971" marR="5971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>
                          <a:effectLst/>
                        </a:rPr>
                        <a:t>Topic </a:t>
                      </a:r>
                      <a:r>
                        <a:rPr lang="de-DE" sz="1400" b="1" dirty="0" err="1" smtClean="0">
                          <a:effectLst/>
                        </a:rPr>
                        <a:t>Lecture</a:t>
                      </a:r>
                      <a:endParaRPr lang="de-DE" sz="1400" b="1" dirty="0">
                        <a:effectLst/>
                      </a:endParaRPr>
                    </a:p>
                  </a:txBody>
                  <a:tcPr marL="5971" marR="5971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 smtClean="0">
                          <a:effectLst/>
                        </a:rPr>
                        <a:t>Tutorial</a:t>
                      </a:r>
                      <a:endParaRPr lang="de-DE" sz="1400" b="1" dirty="0">
                        <a:effectLst/>
                      </a:endParaRPr>
                    </a:p>
                  </a:txBody>
                  <a:tcPr marL="5971" marR="5971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1" dirty="0" err="1" smtClean="0">
                          <a:effectLst/>
                        </a:rPr>
                        <a:t>Exercises</a:t>
                      </a:r>
                      <a:endParaRPr lang="de-DE" sz="1400" b="1" dirty="0">
                        <a:effectLst/>
                      </a:endParaRPr>
                    </a:p>
                  </a:txBody>
                  <a:tcPr marL="5971" marR="5971" marT="5971" marB="597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608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07.04. &amp; 08.04.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Probability </a:t>
                      </a: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Theory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smtClean="0"/>
                        <a:t>Intro Julia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635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14.04. </a:t>
                      </a:r>
                      <a:r>
                        <a:rPr lang="de-DE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15.04.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Inference Methods and Decision-Making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b="0" dirty="0" err="1" smtClean="0"/>
                        <a:t>no</a:t>
                      </a:r>
                      <a:r>
                        <a:rPr lang="de-DE" sz="1100" b="0" dirty="0" smtClean="0"/>
                        <a:t> </a:t>
                      </a:r>
                      <a:r>
                        <a:rPr lang="de-DE" sz="1100" b="0" dirty="0" err="1" smtClean="0"/>
                        <a:t>tutorial</a:t>
                      </a:r>
                      <a:endParaRPr lang="de-DE" sz="1100" b="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b="1" dirty="0" err="1" smtClean="0"/>
                        <a:t>Exercise</a:t>
                      </a:r>
                      <a:r>
                        <a:rPr lang="de-DE" sz="1100" b="1" dirty="0" smtClean="0"/>
                        <a:t> 1</a:t>
                      </a:r>
                      <a:endParaRPr lang="de-DE" sz="1100" b="1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6621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21.04. </a:t>
                      </a:r>
                      <a:r>
                        <a:rPr lang="de-DE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22.04.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b="1" dirty="0" err="1" smtClean="0"/>
                        <a:t>no</a:t>
                      </a:r>
                      <a:r>
                        <a:rPr lang="de-DE" sz="1100" b="1" dirty="0" smtClean="0"/>
                        <a:t> </a:t>
                      </a:r>
                      <a:r>
                        <a:rPr lang="de-DE" sz="1100" b="1" dirty="0" err="1" smtClean="0"/>
                        <a:t>lecture</a:t>
                      </a:r>
                      <a:endParaRPr lang="de-DE" sz="1100" b="1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1" dirty="0" err="1" smtClean="0">
                          <a:solidFill>
                            <a:srgbClr val="006600"/>
                          </a:solidFill>
                        </a:rPr>
                        <a:t>Theory</a:t>
                      </a:r>
                      <a:r>
                        <a:rPr lang="de-DE" sz="1100" b="1" dirty="0" smtClean="0">
                          <a:solidFill>
                            <a:srgbClr val="006600"/>
                          </a:solidFill>
                        </a:rPr>
                        <a:t> Unit 1 &amp; 2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smtClean="0"/>
                        <a:t>(14.04. – 05.05.)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635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28.04. </a:t>
                      </a:r>
                      <a:r>
                        <a:rPr lang="de-DE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29.04.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/>
                        <a:t>3 </a:t>
                      </a:r>
                      <a:r>
                        <a:rPr lang="de-DE" sz="1100" dirty="0" err="1" smtClean="0"/>
                        <a:t>Graphical</a:t>
                      </a:r>
                      <a:r>
                        <a:rPr lang="de-DE" sz="1100" dirty="0" smtClean="0"/>
                        <a:t> Models: Independence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Theory</a:t>
                      </a:r>
                      <a:r>
                        <a:rPr lang="de-DE" sz="1100" dirty="0"/>
                        <a:t> Unit </a:t>
                      </a:r>
                      <a:r>
                        <a:rPr lang="de-DE" sz="1100" dirty="0" smtClean="0"/>
                        <a:t>3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100" dirty="0" smtClean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635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05.05. </a:t>
                      </a:r>
                      <a:r>
                        <a:rPr lang="de-DE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06.05.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/>
                        <a:t>4 </a:t>
                      </a:r>
                      <a:r>
                        <a:rPr lang="de-DE" sz="1100" dirty="0" err="1" smtClean="0"/>
                        <a:t>Graphical</a:t>
                      </a:r>
                      <a:r>
                        <a:rPr lang="de-DE" sz="1100" dirty="0" smtClean="0"/>
                        <a:t> Models: </a:t>
                      </a:r>
                      <a:r>
                        <a:rPr lang="de-DE" sz="1100" dirty="0" err="1" smtClean="0"/>
                        <a:t>Exact</a:t>
                      </a:r>
                      <a:r>
                        <a:rPr lang="de-DE" sz="1100" dirty="0" smtClean="0"/>
                        <a:t> </a:t>
                      </a:r>
                      <a:r>
                        <a:rPr lang="de-DE" sz="1100" dirty="0" err="1" smtClean="0"/>
                        <a:t>Inference</a:t>
                      </a:r>
                      <a:endParaRPr lang="de-DE" sz="1100" dirty="0" smtClean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err="1" smtClean="0"/>
                        <a:t>Theory</a:t>
                      </a:r>
                      <a:r>
                        <a:rPr lang="de-DE" sz="1100" baseline="0" dirty="0" smtClean="0"/>
                        <a:t> Unit 4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 smtClean="0"/>
                        <a:t>Exercise</a:t>
                      </a:r>
                      <a:r>
                        <a:rPr lang="de-DE" sz="1100" dirty="0" smtClean="0"/>
                        <a:t> 2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6621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12.05. </a:t>
                      </a:r>
                      <a:r>
                        <a:rPr lang="de-DE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13.05.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/>
                        <a:t>5 </a:t>
                      </a:r>
                      <a:r>
                        <a:rPr lang="de-DE" sz="1100" dirty="0" err="1" smtClean="0"/>
                        <a:t>Graphical</a:t>
                      </a:r>
                      <a:r>
                        <a:rPr lang="de-DE" sz="1100" dirty="0" smtClean="0"/>
                        <a:t> Models: </a:t>
                      </a:r>
                      <a:r>
                        <a:rPr lang="de-DE" sz="1100" dirty="0" err="1" smtClean="0"/>
                        <a:t>Approximate</a:t>
                      </a:r>
                      <a:r>
                        <a:rPr lang="de-DE" sz="1100" dirty="0" smtClean="0"/>
                        <a:t> </a:t>
                      </a:r>
                      <a:r>
                        <a:rPr lang="de-DE" sz="1100" dirty="0" err="1" smtClean="0"/>
                        <a:t>Inference</a:t>
                      </a:r>
                      <a:endParaRPr lang="de-DE" sz="1100" dirty="0" smtClean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Theory</a:t>
                      </a:r>
                      <a:r>
                        <a:rPr lang="de-DE" sz="1100" dirty="0"/>
                        <a:t> Unit </a:t>
                      </a:r>
                      <a:r>
                        <a:rPr lang="de-DE" sz="1100" dirty="0" smtClean="0"/>
                        <a:t>5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/>
                        <a:t>(05.05. – 19.05.)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6621">
                <a:tc>
                  <a:txBody>
                    <a:bodyPr/>
                    <a:lstStyle/>
                    <a:p>
                      <a:r>
                        <a:rPr lang="de-DE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19.05. &amp; 20.05.</a:t>
                      </a:r>
                      <a:endParaRPr lang="de-DE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6 </a:t>
                      </a:r>
                      <a:r>
                        <a:rPr lang="de-DE" sz="1100" dirty="0" err="1" smtClean="0"/>
                        <a:t>Bayesian</a:t>
                      </a:r>
                      <a:r>
                        <a:rPr lang="de-DE" sz="1100" dirty="0" smtClean="0"/>
                        <a:t> Ranking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err="1" smtClean="0"/>
                        <a:t>Theory</a:t>
                      </a:r>
                      <a:r>
                        <a:rPr lang="de-DE" sz="1100" dirty="0" smtClean="0"/>
                        <a:t> Unit 6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 smtClean="0"/>
                        <a:t>Exercise</a:t>
                      </a:r>
                      <a:r>
                        <a:rPr lang="de-DE" sz="1100" dirty="0" smtClean="0"/>
                        <a:t> 3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635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26.05. </a:t>
                      </a:r>
                      <a:r>
                        <a:rPr lang="de-DE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27.05.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/>
                        <a:t>7 </a:t>
                      </a:r>
                      <a:r>
                        <a:rPr lang="en-US" sz="1100" dirty="0" smtClean="0"/>
                        <a:t>Linear Basis Function Models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Theory</a:t>
                      </a:r>
                      <a:r>
                        <a:rPr lang="de-DE" sz="1100" dirty="0"/>
                        <a:t> Unit </a:t>
                      </a:r>
                      <a:r>
                        <a:rPr lang="de-DE" sz="1100" dirty="0" smtClean="0"/>
                        <a:t>7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/>
                        <a:t>(19.05. – 02.06.)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635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02.06. </a:t>
                      </a:r>
                      <a:r>
                        <a:rPr lang="de-DE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03.06.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smtClean="0"/>
                        <a:t>8 </a:t>
                      </a:r>
                      <a:r>
                        <a:rPr lang="de-DE" sz="1100" dirty="0" err="1" smtClean="0"/>
                        <a:t>Bayesian</a:t>
                      </a:r>
                      <a:r>
                        <a:rPr lang="de-DE" sz="1100" dirty="0" smtClean="0"/>
                        <a:t> Regression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err="1" smtClean="0"/>
                        <a:t>Theory</a:t>
                      </a:r>
                      <a:r>
                        <a:rPr lang="de-DE" sz="1100" baseline="0" dirty="0" smtClean="0"/>
                        <a:t> Unit 8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 smtClean="0"/>
                        <a:t>Exercise</a:t>
                      </a:r>
                      <a:r>
                        <a:rPr lang="de-DE" sz="1100" dirty="0" smtClean="0"/>
                        <a:t> 4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635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09.06. </a:t>
                      </a:r>
                      <a:r>
                        <a:rPr lang="de-DE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10.06.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b="1" dirty="0" err="1" smtClean="0"/>
                        <a:t>no</a:t>
                      </a:r>
                      <a:r>
                        <a:rPr lang="de-DE" sz="1100" b="1" baseline="0" dirty="0" smtClean="0"/>
                        <a:t> </a:t>
                      </a:r>
                      <a:r>
                        <a:rPr lang="de-DE" sz="1100" b="1" baseline="0" dirty="0" err="1" smtClean="0"/>
                        <a:t>lecture</a:t>
                      </a:r>
                      <a:endParaRPr lang="de-DE" sz="1100" b="1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/>
                        <a:t>9 </a:t>
                      </a:r>
                      <a:r>
                        <a:rPr lang="de-DE" sz="1100" dirty="0" err="1" smtClean="0"/>
                        <a:t>Bayesian</a:t>
                      </a:r>
                      <a:r>
                        <a:rPr lang="de-DE" sz="1100" dirty="0" smtClean="0"/>
                        <a:t> </a:t>
                      </a:r>
                      <a:r>
                        <a:rPr lang="de-DE" sz="1100" dirty="0" err="1" smtClean="0"/>
                        <a:t>Classification</a:t>
                      </a:r>
                      <a:endParaRPr lang="de-DE" sz="1100" dirty="0" smtClean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smtClean="0"/>
                        <a:t>(02.06. – 23.06.)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635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16.06. </a:t>
                      </a:r>
                      <a:r>
                        <a:rPr lang="de-DE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11.06.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10 </a:t>
                      </a:r>
                      <a:r>
                        <a:rPr lang="de-DE" sz="1100" dirty="0" smtClean="0"/>
                        <a:t>Non-</a:t>
                      </a:r>
                      <a:r>
                        <a:rPr lang="de-DE" sz="1100" dirty="0" err="1" smtClean="0"/>
                        <a:t>Bayesian</a:t>
                      </a:r>
                      <a:r>
                        <a:rPr lang="de-DE" sz="1100" dirty="0" smtClean="0"/>
                        <a:t> </a:t>
                      </a:r>
                      <a:r>
                        <a:rPr lang="de-DE" sz="1100" dirty="0" err="1" smtClean="0"/>
                        <a:t>Classification</a:t>
                      </a:r>
                      <a:r>
                        <a:rPr lang="de-DE" sz="1100" dirty="0" smtClean="0"/>
                        <a:t> Learning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 smtClean="0"/>
                        <a:t>Theory</a:t>
                      </a:r>
                      <a:r>
                        <a:rPr lang="de-DE" sz="1100" dirty="0" smtClean="0"/>
                        <a:t> Unit 9 &amp; 10</a:t>
                      </a: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635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23.06. </a:t>
                      </a:r>
                      <a:r>
                        <a:rPr lang="de-DE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24.06.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smtClean="0"/>
                        <a:t>11 </a:t>
                      </a:r>
                      <a:r>
                        <a:rPr lang="de-DE" sz="1100" dirty="0" err="1" smtClean="0"/>
                        <a:t>Gaussian</a:t>
                      </a:r>
                      <a:r>
                        <a:rPr lang="de-DE" sz="1100" dirty="0" smtClean="0"/>
                        <a:t> Processes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Theory</a:t>
                      </a:r>
                      <a:r>
                        <a:rPr lang="de-DE" sz="1100" dirty="0"/>
                        <a:t> Unit </a:t>
                      </a:r>
                      <a:r>
                        <a:rPr lang="de-DE" sz="1100" dirty="0" smtClean="0"/>
                        <a:t>11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err="1" smtClean="0"/>
                        <a:t>Exercise</a:t>
                      </a:r>
                      <a:r>
                        <a:rPr lang="de-DE" sz="1100" dirty="0" smtClean="0"/>
                        <a:t> 5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608">
                <a:tc>
                  <a:txBody>
                    <a:bodyPr/>
                    <a:lstStyle/>
                    <a:p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30.06. </a:t>
                      </a:r>
                      <a:r>
                        <a:rPr lang="de-DE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de-DE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01.07.</a:t>
                      </a:r>
                      <a:endParaRPr lang="de-DE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12 Information Theory</a:t>
                      </a:r>
                      <a:endParaRPr lang="en-US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err="1" smtClean="0"/>
                        <a:t>Theory</a:t>
                      </a:r>
                      <a:r>
                        <a:rPr lang="de-DE" sz="1100" baseline="0" dirty="0" smtClean="0"/>
                        <a:t> Unit 12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smtClean="0"/>
                        <a:t>(23.06. – 07.07.)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635">
                <a:tc>
                  <a:txBody>
                    <a:bodyPr/>
                    <a:lstStyle/>
                    <a:p>
                      <a:r>
                        <a:rPr lang="de-DE" sz="1100" b="1" dirty="0" smtClean="0"/>
                        <a:t>07.07. </a:t>
                      </a:r>
                      <a:r>
                        <a:rPr lang="de-DE" sz="1100" b="1" dirty="0"/>
                        <a:t>&amp; </a:t>
                      </a:r>
                      <a:r>
                        <a:rPr lang="de-DE" sz="1100" b="1" dirty="0" smtClean="0"/>
                        <a:t>08.07.</a:t>
                      </a:r>
                      <a:endParaRPr lang="de-DE" sz="1100" b="1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dirty="0" smtClean="0"/>
                        <a:t>13</a:t>
                      </a:r>
                      <a:r>
                        <a:rPr lang="de-DE" sz="1100" baseline="0" dirty="0" smtClean="0"/>
                        <a:t> Real-World </a:t>
                      </a:r>
                      <a:r>
                        <a:rPr lang="de-DE" sz="1100" baseline="0" dirty="0" err="1" smtClean="0"/>
                        <a:t>Applications</a:t>
                      </a:r>
                      <a:endParaRPr lang="de-DE" sz="11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600" dirty="0"/>
                        <a:t/>
                      </a:r>
                      <a:br>
                        <a:rPr lang="de-DE" sz="600" dirty="0"/>
                      </a:br>
                      <a:endParaRPr lang="de-DE" sz="6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de-DE" sz="600" dirty="0"/>
                    </a:p>
                  </a:txBody>
                  <a:tcPr marL="28662" marR="28662" marT="14331" marB="143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5957541" y="4371950"/>
            <a:ext cx="25565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de-DE" alt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de-DE" alt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Rechteck 1"/>
          <p:cNvSpPr/>
          <p:nvPr/>
        </p:nvSpPr>
        <p:spPr bwMode="gray">
          <a:xfrm>
            <a:off x="7452320" y="4083918"/>
            <a:ext cx="1220040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073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tabLst>
                    <a:tab pos="893763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2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200" b="1" dirty="0" smtClean="0">
                    <a:solidFill>
                      <a:schemeClr val="accent2"/>
                    </a:solidFill>
                  </a:rPr>
                  <a:t>Beta Distribution </a:t>
                </a:r>
                <a:r>
                  <a:rPr lang="en-US" sz="1200" dirty="0" smtClean="0"/>
                  <a:t>as </a:t>
                </a:r>
                <a:r>
                  <a:rPr lang="en-US" sz="1200" b="1" dirty="0" smtClean="0"/>
                  <a:t>initial belief</a:t>
                </a:r>
                <a:r>
                  <a:rPr lang="de-DE" altLang="x-none" sz="1200" b="1" dirty="0"/>
                  <a:t> </a:t>
                </a:r>
                <a:r>
                  <a:rPr lang="de-DE" altLang="x-none" sz="1200" dirty="0"/>
                  <a:t>for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200" dirty="0" smtClean="0"/>
              </a:p>
              <a:p>
                <a:pPr>
                  <a:lnSpc>
                    <a:spcPct val="200000"/>
                  </a:lnSpc>
                  <a:tabLst>
                    <a:tab pos="893763" algn="l"/>
                    <a:tab pos="2238375" algn="l"/>
                    <a:tab pos="4484688" algn="l"/>
                  </a:tabLst>
                </a:pPr>
                <a:r>
                  <a:rPr lang="en-US" sz="1200" dirty="0"/>
                  <a:t>	</a:t>
                </a:r>
                <a:r>
                  <a:rPr lang="en-US" sz="1200" dirty="0" smtClean="0"/>
                  <a:t>Let’s try:	</a:t>
                </a: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2238375" algn="l"/>
                    <a:tab pos="4127500" algn="l"/>
                  </a:tabLst>
                </a:pPr>
                <a:r>
                  <a:rPr lang="en-US" sz="500" dirty="0"/>
                  <a:t>	</a:t>
                </a:r>
                <a:endParaRPr lang="en-US" sz="500" dirty="0" smtClean="0"/>
              </a:p>
              <a:p>
                <a:pPr>
                  <a:tabLst>
                    <a:tab pos="893763" algn="l"/>
                    <a:tab pos="2238375" algn="l"/>
                    <a:tab pos="4127500" algn="l"/>
                  </a:tabLst>
                </a:pPr>
                <a:r>
                  <a:rPr lang="en-US" sz="1200" dirty="0"/>
                  <a:t>	</a:t>
                </a:r>
                <a:r>
                  <a:rPr lang="en-US" sz="1200" dirty="0" smtClean="0"/>
                  <a:t>Known characteristics: EW, </a:t>
                </a:r>
                <a:r>
                  <a:rPr lang="en-US" sz="1200" dirty="0" err="1" smtClean="0"/>
                  <a:t>Var</a:t>
                </a:r>
                <a:r>
                  <a:rPr lang="en-US" sz="1200" dirty="0" smtClean="0"/>
                  <a:t>, …</a:t>
                </a:r>
              </a:p>
              <a:p>
                <a:pPr>
                  <a:tabLst>
                    <a:tab pos="893763" algn="l"/>
                    <a:tab pos="2238375" algn="l"/>
                    <a:tab pos="4127500" algn="l"/>
                  </a:tabLst>
                </a:pPr>
                <a:endParaRPr lang="en-US" sz="800" dirty="0" smtClean="0"/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2238375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de-DE" altLang="x-none" sz="1200" dirty="0" smtClean="0"/>
                  <a:t>	</a:t>
                </a:r>
                <a:r>
                  <a:rPr lang="en-US" altLang="x-none" sz="1200" b="1" dirty="0"/>
                  <a:t>L</a:t>
                </a:r>
                <a:r>
                  <a:rPr lang="en-US" sz="1200" b="1" dirty="0" smtClean="0"/>
                  <a:t>ikelihood</a:t>
                </a:r>
                <a:r>
                  <a:rPr lang="en-US" sz="1200" dirty="0" smtClean="0"/>
                  <a:t> distribution </a:t>
                </a:r>
                <a:r>
                  <a:rPr lang="de-DE" sz="1200" dirty="0" err="1" smtClean="0"/>
                  <a:t>for</a:t>
                </a:r>
                <a:r>
                  <a:rPr lang="de-DE" sz="1200" dirty="0" smtClean="0"/>
                  <a:t> </a:t>
                </a:r>
                <a:r>
                  <a:rPr lang="de-DE" altLang="x-none" sz="1200" dirty="0" smtClean="0"/>
                  <a:t>x=(</a:t>
                </a:r>
                <a:r>
                  <a:rPr lang="de-DE" altLang="x-none" sz="1200" dirty="0" err="1"/>
                  <a:t>n,k</a:t>
                </a:r>
                <a:r>
                  <a:rPr lang="de-DE" altLang="x-none" sz="1200" dirty="0"/>
                  <a:t>) </a:t>
                </a:r>
                <a:r>
                  <a:rPr lang="de-DE" altLang="x-none" sz="1200" dirty="0" err="1" smtClean="0"/>
                  <a:t>given</a:t>
                </a:r>
                <a:r>
                  <a:rPr lang="de-DE" altLang="x-none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200" dirty="0" smtClean="0"/>
                  <a:t> (</a:t>
                </a:r>
                <a:r>
                  <a:rPr lang="de-DE" altLang="x-none" sz="1200" dirty="0" err="1" smtClean="0"/>
                  <a:t>look</a:t>
                </a:r>
                <a:r>
                  <a:rPr lang="de-DE" altLang="x-none" sz="1200" dirty="0" smtClean="0"/>
                  <a:t> at </a:t>
                </a:r>
                <a:r>
                  <a:rPr lang="de-DE" altLang="x-none" sz="1200" dirty="0" err="1" smtClean="0"/>
                  <a:t>usecase</a:t>
                </a:r>
                <a:r>
                  <a:rPr lang="de-DE" altLang="x-none" sz="1200" dirty="0" smtClean="0"/>
                  <a:t>)</a:t>
                </a:r>
              </a:p>
              <a:p>
                <a:pPr>
                  <a:lnSpc>
                    <a:spcPct val="200000"/>
                  </a:lnSpc>
                  <a:tabLst>
                    <a:tab pos="893763" algn="l"/>
                    <a:tab pos="2238375" algn="l"/>
                    <a:tab pos="4484688" algn="l"/>
                  </a:tabLst>
                </a:pPr>
                <a:r>
                  <a:rPr lang="de-DE" altLang="x-none" sz="1200" dirty="0" smtClean="0"/>
                  <a:t>	</a:t>
                </a:r>
                <a:r>
                  <a:rPr lang="de-DE" altLang="x-none" sz="1200" dirty="0" err="1" smtClean="0"/>
                  <a:t>Should</a:t>
                </a:r>
                <a:r>
                  <a:rPr lang="de-DE" altLang="x-none" sz="1200" dirty="0" smtClean="0"/>
                  <a:t> </a:t>
                </a:r>
                <a:r>
                  <a:rPr lang="de-DE" altLang="x-none" sz="1200" dirty="0" err="1" smtClean="0"/>
                  <a:t>be</a:t>
                </a:r>
                <a:r>
                  <a:rPr lang="de-DE" altLang="x-none" sz="1200" dirty="0" smtClean="0"/>
                  <a:t>:		</a:t>
                </a:r>
                <a:r>
                  <a:rPr lang="de-DE" altLang="x-none" sz="1200" b="1" dirty="0" err="1" smtClean="0">
                    <a:solidFill>
                      <a:srgbClr val="006600"/>
                    </a:solidFill>
                  </a:rPr>
                  <a:t>Binomial</a:t>
                </a:r>
                <a:endParaRPr lang="de-DE" altLang="x-none" sz="1200" b="1" dirty="0" smtClean="0">
                  <a:solidFill>
                    <a:srgbClr val="006600"/>
                  </a:solidFill>
                </a:endParaRPr>
              </a:p>
              <a:p>
                <a:pPr>
                  <a:tabLst>
                    <a:tab pos="893763" algn="l"/>
                    <a:tab pos="2238375" algn="l"/>
                  </a:tabLst>
                </a:pPr>
                <a:endParaRPr lang="de-DE" altLang="x-none" sz="1600" dirty="0" smtClean="0"/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200" dirty="0" smtClean="0"/>
                  <a:t>Then? </a:t>
                </a:r>
                <a:endParaRPr lang="en-US" sz="1200" dirty="0"/>
              </a:p>
              <a:p>
                <a:endParaRPr lang="en-US" sz="10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4484688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altLang="x-none" sz="1200" dirty="0" smtClean="0"/>
                  <a:t>	</a:t>
                </a:r>
                <a:r>
                  <a:rPr lang="de-DE" altLang="x-none" sz="1200" dirty="0" err="1" smtClean="0"/>
                  <a:t>Then</a:t>
                </a:r>
                <a:r>
                  <a:rPr lang="de-DE" altLang="x-none" sz="1200" dirty="0"/>
                  <a:t>?</a:t>
                </a:r>
                <a:r>
                  <a:rPr lang="de-DE" altLang="x-none" sz="1200" dirty="0" smtClean="0"/>
                  <a:t>	</a:t>
                </a:r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  <a:blipFill rotWithShape="1">
                <a:blip r:embed="rId3"/>
                <a:stretch>
                  <a:fillRect l="-815" b="-18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Let‘s</a:t>
            </a:r>
            <a:r>
              <a:rPr lang="de-DE" dirty="0" smtClean="0"/>
              <a:t> </a:t>
            </a:r>
            <a:r>
              <a:rPr lang="de-DE" dirty="0" err="1" smtClean="0"/>
              <a:t>try</a:t>
            </a:r>
            <a:r>
              <a:rPr lang="de-DE" dirty="0" smtClean="0"/>
              <a:t> Beta </a:t>
            </a:r>
            <a:r>
              <a:rPr lang="de-DE" dirty="0" err="1" smtClean="0"/>
              <a:t>Distributions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30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=""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857908"/>
              </p:ext>
            </p:extLst>
          </p:nvPr>
        </p:nvGraphicFramePr>
        <p:xfrm>
          <a:off x="2117725" y="1550988"/>
          <a:ext cx="4114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85" name="Equation" r:id="rId5" imgW="4114800" imgH="685800" progId="Equation.DSMT4">
                  <p:embed/>
                </p:oleObj>
              </mc:Choice>
              <mc:Fallback>
                <p:oleObj name="Equation" r:id="rId5" imgW="411480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725" y="1550988"/>
                        <a:ext cx="41148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792442"/>
              </p:ext>
            </p:extLst>
          </p:nvPr>
        </p:nvGraphicFramePr>
        <p:xfrm>
          <a:off x="4860032" y="2146300"/>
          <a:ext cx="863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86" name="Equation" r:id="rId7" imgW="863280" imgH="419040" progId="Equation.DSMT4">
                  <p:embed/>
                </p:oleObj>
              </mc:Choice>
              <mc:Fallback>
                <p:oleObj name="Equation" r:id="rId7" imgW="86328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0032" y="2146300"/>
                        <a:ext cx="8636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353967"/>
              </p:ext>
            </p:extLst>
          </p:nvPr>
        </p:nvGraphicFramePr>
        <p:xfrm>
          <a:off x="2519363" y="3081338"/>
          <a:ext cx="1854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87" name="Equation" r:id="rId9" imgW="1854000" imgH="457200" progId="Equation.DSMT4">
                  <p:embed/>
                </p:oleObj>
              </mc:Choice>
              <mc:Fallback>
                <p:oleObj name="Equation" r:id="rId9" imgW="18540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19363" y="3081338"/>
                        <a:ext cx="1854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76807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tabLst>
                    <a:tab pos="893763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2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200" b="1" dirty="0" smtClean="0">
                    <a:solidFill>
                      <a:schemeClr val="accent2"/>
                    </a:solidFill>
                  </a:rPr>
                  <a:t>Beta Distribution </a:t>
                </a:r>
                <a:r>
                  <a:rPr lang="en-US" sz="1200" dirty="0" smtClean="0"/>
                  <a:t>as </a:t>
                </a:r>
                <a:r>
                  <a:rPr lang="en-US" sz="1200" b="1" dirty="0" smtClean="0"/>
                  <a:t>initial belief</a:t>
                </a:r>
                <a:r>
                  <a:rPr lang="de-DE" altLang="x-none" sz="1200" b="1" dirty="0"/>
                  <a:t> </a:t>
                </a:r>
                <a:r>
                  <a:rPr lang="de-DE" altLang="x-none" sz="1200" dirty="0"/>
                  <a:t>for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200" dirty="0" smtClean="0"/>
              </a:p>
              <a:p>
                <a:pPr>
                  <a:lnSpc>
                    <a:spcPct val="200000"/>
                  </a:lnSpc>
                  <a:tabLst>
                    <a:tab pos="893763" algn="l"/>
                    <a:tab pos="2238375" algn="l"/>
                    <a:tab pos="4484688" algn="l"/>
                  </a:tabLst>
                </a:pPr>
                <a:r>
                  <a:rPr lang="en-US" sz="1200" dirty="0"/>
                  <a:t>	</a:t>
                </a:r>
                <a:r>
                  <a:rPr lang="en-US" sz="1200" dirty="0" smtClean="0"/>
                  <a:t>Let’s try:	</a:t>
                </a: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2238375" algn="l"/>
                    <a:tab pos="4127500" algn="l"/>
                  </a:tabLst>
                </a:pPr>
                <a:r>
                  <a:rPr lang="en-US" sz="500" dirty="0"/>
                  <a:t>	</a:t>
                </a:r>
                <a:endParaRPr lang="en-US" sz="500" dirty="0" smtClean="0"/>
              </a:p>
              <a:p>
                <a:pPr>
                  <a:tabLst>
                    <a:tab pos="893763" algn="l"/>
                    <a:tab pos="2238375" algn="l"/>
                    <a:tab pos="4127500" algn="l"/>
                  </a:tabLst>
                </a:pPr>
                <a:r>
                  <a:rPr lang="en-US" sz="1200" dirty="0"/>
                  <a:t>	</a:t>
                </a:r>
                <a:r>
                  <a:rPr lang="en-US" sz="1200" dirty="0" smtClean="0"/>
                  <a:t>Known characteristics: EW, </a:t>
                </a:r>
                <a:r>
                  <a:rPr lang="en-US" sz="1200" dirty="0" err="1" smtClean="0"/>
                  <a:t>Var</a:t>
                </a:r>
                <a:r>
                  <a:rPr lang="en-US" sz="1200" dirty="0" smtClean="0"/>
                  <a:t>, …</a:t>
                </a:r>
              </a:p>
              <a:p>
                <a:pPr>
                  <a:tabLst>
                    <a:tab pos="893763" algn="l"/>
                    <a:tab pos="2238375" algn="l"/>
                    <a:tab pos="4127500" algn="l"/>
                  </a:tabLst>
                </a:pPr>
                <a:endParaRPr lang="en-US" sz="800" dirty="0" smtClean="0"/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2238375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de-DE" altLang="x-none" sz="1200" dirty="0" smtClean="0"/>
                  <a:t>	</a:t>
                </a:r>
                <a:r>
                  <a:rPr lang="en-US" altLang="x-none" sz="1200" b="1" dirty="0"/>
                  <a:t>L</a:t>
                </a:r>
                <a:r>
                  <a:rPr lang="en-US" sz="1200" b="1" dirty="0" smtClean="0"/>
                  <a:t>ikelihood</a:t>
                </a:r>
                <a:r>
                  <a:rPr lang="en-US" sz="1200" dirty="0" smtClean="0"/>
                  <a:t> distribution </a:t>
                </a:r>
                <a:r>
                  <a:rPr lang="de-DE" sz="1200" dirty="0" err="1" smtClean="0"/>
                  <a:t>for</a:t>
                </a:r>
                <a:r>
                  <a:rPr lang="de-DE" sz="1200" dirty="0" smtClean="0"/>
                  <a:t> </a:t>
                </a:r>
                <a:r>
                  <a:rPr lang="de-DE" altLang="x-none" sz="1200" dirty="0" smtClean="0"/>
                  <a:t>x=(</a:t>
                </a:r>
                <a:r>
                  <a:rPr lang="de-DE" altLang="x-none" sz="1200" dirty="0" err="1"/>
                  <a:t>n,k</a:t>
                </a:r>
                <a:r>
                  <a:rPr lang="de-DE" altLang="x-none" sz="1200" dirty="0"/>
                  <a:t>) </a:t>
                </a:r>
                <a:r>
                  <a:rPr lang="de-DE" altLang="x-none" sz="1200" dirty="0" err="1" smtClean="0"/>
                  <a:t>given</a:t>
                </a:r>
                <a:r>
                  <a:rPr lang="de-DE" altLang="x-none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200" dirty="0" smtClean="0"/>
                  <a:t> (</a:t>
                </a:r>
                <a:r>
                  <a:rPr lang="de-DE" altLang="x-none" sz="1200" dirty="0" err="1" smtClean="0"/>
                  <a:t>look</a:t>
                </a:r>
                <a:r>
                  <a:rPr lang="de-DE" altLang="x-none" sz="1200" dirty="0" smtClean="0"/>
                  <a:t> at </a:t>
                </a:r>
                <a:r>
                  <a:rPr lang="de-DE" altLang="x-none" sz="1200" dirty="0" err="1" smtClean="0"/>
                  <a:t>usecase</a:t>
                </a:r>
                <a:r>
                  <a:rPr lang="de-DE" altLang="x-none" sz="1200" dirty="0" smtClean="0"/>
                  <a:t>)</a:t>
                </a:r>
              </a:p>
              <a:p>
                <a:pPr>
                  <a:lnSpc>
                    <a:spcPct val="200000"/>
                  </a:lnSpc>
                  <a:tabLst>
                    <a:tab pos="893763" algn="l"/>
                    <a:tab pos="2238375" algn="l"/>
                    <a:tab pos="4484688" algn="l"/>
                  </a:tabLst>
                </a:pPr>
                <a:r>
                  <a:rPr lang="de-DE" altLang="x-none" sz="1200" dirty="0" smtClean="0"/>
                  <a:t>	</a:t>
                </a:r>
                <a:r>
                  <a:rPr lang="de-DE" altLang="x-none" sz="1200" dirty="0" err="1" smtClean="0"/>
                  <a:t>Should</a:t>
                </a:r>
                <a:r>
                  <a:rPr lang="de-DE" altLang="x-none" sz="1200" dirty="0" smtClean="0"/>
                  <a:t> </a:t>
                </a:r>
                <a:r>
                  <a:rPr lang="de-DE" altLang="x-none" sz="1200" dirty="0" err="1" smtClean="0"/>
                  <a:t>be</a:t>
                </a:r>
                <a:r>
                  <a:rPr lang="de-DE" altLang="x-none" sz="1200" dirty="0" smtClean="0"/>
                  <a:t>:		</a:t>
                </a:r>
                <a:r>
                  <a:rPr lang="de-DE" altLang="x-none" sz="1200" b="1" dirty="0" err="1" smtClean="0">
                    <a:solidFill>
                      <a:srgbClr val="006600"/>
                    </a:solidFill>
                  </a:rPr>
                  <a:t>Binomial</a:t>
                </a:r>
                <a:endParaRPr lang="de-DE" altLang="x-none" sz="1200" b="1" dirty="0" smtClean="0">
                  <a:solidFill>
                    <a:srgbClr val="006600"/>
                  </a:solidFill>
                </a:endParaRPr>
              </a:p>
              <a:p>
                <a:pPr>
                  <a:tabLst>
                    <a:tab pos="893763" algn="l"/>
                    <a:tab pos="2238375" algn="l"/>
                  </a:tabLst>
                </a:pPr>
                <a:endParaRPr lang="de-DE" altLang="x-none" sz="1600" dirty="0" smtClean="0"/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200" dirty="0" smtClean="0"/>
                  <a:t>Then: </a:t>
                </a:r>
                <a:endParaRPr lang="en-US" sz="1200" dirty="0"/>
              </a:p>
              <a:p>
                <a:endParaRPr lang="en-US" sz="10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4484688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altLang="x-none" sz="1200" dirty="0" smtClean="0"/>
                  <a:t>	</a:t>
                </a:r>
                <a:r>
                  <a:rPr lang="de-DE" altLang="x-none" sz="1200" dirty="0" err="1" smtClean="0"/>
                  <a:t>Then</a:t>
                </a:r>
                <a:r>
                  <a:rPr lang="de-DE" altLang="x-none" sz="1200" dirty="0" smtClean="0"/>
                  <a:t>:	</a:t>
                </a:r>
                <a:r>
                  <a:rPr lang="de-DE" altLang="x-none" sz="1200" b="1" dirty="0" err="1" smtClean="0"/>
                  <a:t>known</a:t>
                </a:r>
                <a:r>
                  <a:rPr lang="de-DE" altLang="x-none" sz="1200" b="1" dirty="0" smtClean="0"/>
                  <a:t> </a:t>
                </a:r>
                <a:r>
                  <a:rPr lang="de-DE" altLang="x-none" sz="1200" b="1" dirty="0" err="1" smtClean="0"/>
                  <a:t>characteristics</a:t>
                </a:r>
                <a:r>
                  <a:rPr lang="de-DE" altLang="x-none" sz="1200" b="1" dirty="0" smtClean="0"/>
                  <a:t>??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  <a:blipFill rotWithShape="1">
                <a:blip r:embed="rId3"/>
                <a:stretch>
                  <a:fillRect l="-815" b="-18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Let‘s</a:t>
            </a:r>
            <a:r>
              <a:rPr lang="de-DE" dirty="0" smtClean="0"/>
              <a:t> </a:t>
            </a:r>
            <a:r>
              <a:rPr lang="de-DE" dirty="0" err="1" smtClean="0"/>
              <a:t>try</a:t>
            </a:r>
            <a:r>
              <a:rPr lang="de-DE" dirty="0" smtClean="0"/>
              <a:t> Beta </a:t>
            </a:r>
            <a:r>
              <a:rPr lang="de-DE" dirty="0" err="1" smtClean="0"/>
              <a:t>Distributions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31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=""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1461812"/>
              </p:ext>
            </p:extLst>
          </p:nvPr>
        </p:nvGraphicFramePr>
        <p:xfrm>
          <a:off x="2117725" y="1550988"/>
          <a:ext cx="4114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01" name="Equation" r:id="rId5" imgW="4114800" imgH="685800" progId="Equation.DSMT4">
                  <p:embed/>
                </p:oleObj>
              </mc:Choice>
              <mc:Fallback>
                <p:oleObj name="Equation" r:id="rId5" imgW="411480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7725" y="1550988"/>
                        <a:ext cx="41148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205679"/>
              </p:ext>
            </p:extLst>
          </p:nvPr>
        </p:nvGraphicFramePr>
        <p:xfrm>
          <a:off x="4860032" y="2146300"/>
          <a:ext cx="863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02" name="Equation" r:id="rId7" imgW="863280" imgH="419040" progId="Equation.DSMT4">
                  <p:embed/>
                </p:oleObj>
              </mc:Choice>
              <mc:Fallback>
                <p:oleObj name="Equation" r:id="rId7" imgW="86328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0032" y="2146300"/>
                        <a:ext cx="8636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020098"/>
              </p:ext>
            </p:extLst>
          </p:nvPr>
        </p:nvGraphicFramePr>
        <p:xfrm>
          <a:off x="2519363" y="3081338"/>
          <a:ext cx="1854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03" name="Equation" r:id="rId9" imgW="1854000" imgH="457200" progId="Equation.DSMT4">
                  <p:embed/>
                </p:oleObj>
              </mc:Choice>
              <mc:Fallback>
                <p:oleObj name="Equation" r:id="rId9" imgW="18540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19363" y="3081338"/>
                        <a:ext cx="1854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523111"/>
              </p:ext>
            </p:extLst>
          </p:nvPr>
        </p:nvGraphicFramePr>
        <p:xfrm>
          <a:off x="2411760" y="3732758"/>
          <a:ext cx="46101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04" name="Equation" r:id="rId11" imgW="4609800" imgH="711000" progId="Equation.DSMT4">
                  <p:embed/>
                </p:oleObj>
              </mc:Choice>
              <mc:Fallback>
                <p:oleObj name="Equation" r:id="rId11" imgW="460980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11760" y="3732758"/>
                        <a:ext cx="46101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083769"/>
              </p:ext>
            </p:extLst>
          </p:nvPr>
        </p:nvGraphicFramePr>
        <p:xfrm>
          <a:off x="2398702" y="4459288"/>
          <a:ext cx="19050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05" name="Equation" r:id="rId13" imgW="1904760" imgH="469800" progId="Equation.DSMT4">
                  <p:embed/>
                </p:oleObj>
              </mc:Choice>
              <mc:Fallback>
                <p:oleObj name="Equation" r:id="rId13" imgW="19047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98702" y="4459288"/>
                        <a:ext cx="19050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1259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altLang="x-none" sz="1200" dirty="0"/>
                  <a:t>	</a:t>
                </a:r>
                <a:r>
                  <a:rPr lang="de-DE" altLang="x-none" sz="1200" dirty="0" err="1"/>
                  <a:t>Then</a:t>
                </a:r>
                <a:r>
                  <a:rPr lang="de-DE" altLang="x-none" sz="1200" dirty="0" smtClean="0"/>
                  <a:t>:</a:t>
                </a:r>
              </a:p>
              <a:p>
                <a:pPr>
                  <a:lnSpc>
                    <a:spcPct val="150000"/>
                  </a:lnSpc>
                </a:pPr>
                <a:endParaRPr lang="en-US" sz="12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200" dirty="0" smtClean="0"/>
                  <a:t>Then: </a:t>
                </a:r>
                <a:endParaRPr lang="en-US" sz="1200" dirty="0"/>
              </a:p>
              <a:p>
                <a:endParaRPr lang="en-US" sz="10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4484688" algn="l"/>
                  </a:tabLst>
                </a:pPr>
                <a:endParaRPr lang="en-US" sz="12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4211638" algn="l"/>
                    <a:tab pos="4484688" algn="l"/>
                  </a:tabLst>
                </a:pPr>
                <a:endParaRPr lang="en-US" sz="12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  <a:blipFill rotWithShape="1">
                <a:blip r:embed="rId3"/>
                <a:stretch>
                  <a:fillRect l="-8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Beta </a:t>
            </a:r>
            <a:r>
              <a:rPr lang="de-DE" dirty="0" err="1" smtClean="0"/>
              <a:t>Distributions</a:t>
            </a:r>
            <a:r>
              <a:rPr lang="de-DE" dirty="0"/>
              <a:t> </a:t>
            </a:r>
            <a:r>
              <a:rPr lang="de-DE" dirty="0" smtClean="0"/>
              <a:t>x </a:t>
            </a:r>
            <a:r>
              <a:rPr lang="de-DE" dirty="0" err="1" smtClean="0"/>
              <a:t>Binomial</a:t>
            </a:r>
            <a:r>
              <a:rPr lang="de-DE" dirty="0" smtClean="0"/>
              <a:t> Distribution = ??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32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=""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358379"/>
              </p:ext>
            </p:extLst>
          </p:nvPr>
        </p:nvGraphicFramePr>
        <p:xfrm>
          <a:off x="1843088" y="1923796"/>
          <a:ext cx="4673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83" name="Equation" r:id="rId5" imgW="4673520" imgH="495000" progId="Equation.DSMT4">
                  <p:embed/>
                </p:oleObj>
              </mc:Choice>
              <mc:Fallback>
                <p:oleObj name="Equation" r:id="rId5" imgW="467352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43088" y="1923796"/>
                        <a:ext cx="46736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698805"/>
              </p:ext>
            </p:extLst>
          </p:nvPr>
        </p:nvGraphicFramePr>
        <p:xfrm>
          <a:off x="2461157" y="2627313"/>
          <a:ext cx="346075" cy="21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84" name="Equation" r:id="rId7" imgW="291960" imgH="177480" progId="Equation.DSMT4">
                  <p:embed/>
                </p:oleObj>
              </mc:Choice>
              <mc:Fallback>
                <p:oleObj name="Equation" r:id="rId7" imgW="291960" imgH="177480" progId="Equation.DSMT4">
                  <p:embed/>
                  <p:pic>
                    <p:nvPicPr>
                      <p:cNvPr id="0" name="Objek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1157" y="2627313"/>
                        <a:ext cx="346075" cy="21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399021"/>
              </p:ext>
            </p:extLst>
          </p:nvPr>
        </p:nvGraphicFramePr>
        <p:xfrm>
          <a:off x="1842372" y="1220104"/>
          <a:ext cx="19050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85" name="Equation" r:id="rId9" imgW="1904760" imgH="469800" progId="Equation.DSMT4">
                  <p:embed/>
                </p:oleObj>
              </mc:Choice>
              <mc:Fallback>
                <p:oleObj name="Equation" r:id="rId9" imgW="1904760" imgH="469800" progId="Equation.DSMT4">
                  <p:embed/>
                  <p:pic>
                    <p:nvPicPr>
                      <p:cNvPr id="0" name="Objek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2372" y="1220104"/>
                        <a:ext cx="19050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1980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altLang="x-none" sz="1200" dirty="0"/>
                  <a:t>	</a:t>
                </a:r>
                <a:r>
                  <a:rPr lang="de-DE" altLang="x-none" sz="1200" dirty="0" err="1"/>
                  <a:t>Then</a:t>
                </a:r>
                <a:r>
                  <a:rPr lang="de-DE" altLang="x-none" sz="1200" dirty="0" smtClean="0"/>
                  <a:t>:</a:t>
                </a:r>
              </a:p>
              <a:p>
                <a:pPr>
                  <a:lnSpc>
                    <a:spcPct val="150000"/>
                  </a:lnSpc>
                </a:pPr>
                <a:endParaRPr lang="en-US" sz="12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200" dirty="0" smtClean="0"/>
                  <a:t>Then: </a:t>
                </a:r>
                <a:endParaRPr lang="en-US" sz="1200" dirty="0"/>
              </a:p>
              <a:p>
                <a:endParaRPr lang="en-US" sz="10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4484688" algn="l"/>
                  </a:tabLst>
                </a:pPr>
                <a:endParaRPr lang="en-US" sz="12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4211638" algn="l"/>
                    <a:tab pos="4484688" algn="l"/>
                  </a:tabLst>
                </a:pPr>
                <a:endParaRPr lang="en-US" sz="12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250000"/>
                  </a:lnSpc>
                  <a:tabLst>
                    <a:tab pos="893763" algn="l"/>
                    <a:tab pos="4484688" algn="l"/>
                  </a:tabLst>
                </a:pPr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  <a:blipFill rotWithShape="1">
                <a:blip r:embed="rId3"/>
                <a:stretch>
                  <a:fillRect l="-8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Beta </a:t>
            </a:r>
            <a:r>
              <a:rPr lang="de-DE" dirty="0" err="1" smtClean="0"/>
              <a:t>Distributions</a:t>
            </a:r>
            <a:r>
              <a:rPr lang="de-DE" dirty="0"/>
              <a:t> </a:t>
            </a:r>
            <a:r>
              <a:rPr lang="de-DE" dirty="0" smtClean="0"/>
              <a:t>x </a:t>
            </a:r>
            <a:r>
              <a:rPr lang="de-DE" dirty="0" err="1" smtClean="0"/>
              <a:t>Binomial</a:t>
            </a:r>
            <a:r>
              <a:rPr lang="de-DE" dirty="0" smtClean="0"/>
              <a:t> Distribution = ??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33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=""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35010"/>
              </p:ext>
            </p:extLst>
          </p:nvPr>
        </p:nvGraphicFramePr>
        <p:xfrm>
          <a:off x="1843088" y="1923796"/>
          <a:ext cx="4673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87" name="Equation" r:id="rId5" imgW="4673520" imgH="495000" progId="Equation.DSMT4">
                  <p:embed/>
                </p:oleObj>
              </mc:Choice>
              <mc:Fallback>
                <p:oleObj name="Equation" r:id="rId5" imgW="467352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43088" y="1923796"/>
                        <a:ext cx="46736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198930"/>
              </p:ext>
            </p:extLst>
          </p:nvPr>
        </p:nvGraphicFramePr>
        <p:xfrm>
          <a:off x="2483767" y="2484942"/>
          <a:ext cx="2465929" cy="496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88" name="Equation" r:id="rId7" imgW="2082600" imgH="419040" progId="Equation.DSMT4">
                  <p:embed/>
                </p:oleObj>
              </mc:Choice>
              <mc:Fallback>
                <p:oleObj name="Equation" r:id="rId7" imgW="20826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7" y="2484942"/>
                        <a:ext cx="2465929" cy="4961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324290"/>
              </p:ext>
            </p:extLst>
          </p:nvPr>
        </p:nvGraphicFramePr>
        <p:xfrm>
          <a:off x="1842274" y="1220104"/>
          <a:ext cx="19050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89" name="Equation" r:id="rId9" imgW="1904760" imgH="469800" progId="Equation.DSMT4">
                  <p:embed/>
                </p:oleObj>
              </mc:Choice>
              <mc:Fallback>
                <p:oleObj name="Equation" r:id="rId9" imgW="190476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2274" y="1220104"/>
                        <a:ext cx="19050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Gerade Verbindung mit Pfeil 9"/>
          <p:cNvCxnSpPr/>
          <p:nvPr/>
        </p:nvCxnSpPr>
        <p:spPr bwMode="gray">
          <a:xfrm>
            <a:off x="3217184" y="2312791"/>
            <a:ext cx="393328" cy="258959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 bwMode="gray">
          <a:xfrm flipH="1">
            <a:off x="4295496" y="2343534"/>
            <a:ext cx="426616" cy="258959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841885"/>
              </p:ext>
            </p:extLst>
          </p:nvPr>
        </p:nvGraphicFramePr>
        <p:xfrm>
          <a:off x="2489863" y="3249093"/>
          <a:ext cx="346075" cy="21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90" name="Equation" r:id="rId11" imgW="291960" imgH="177480" progId="Equation.DSMT4">
                  <p:embed/>
                </p:oleObj>
              </mc:Choice>
              <mc:Fallback>
                <p:oleObj name="Equation" r:id="rId11" imgW="291960" imgH="177480" progId="Equation.DSMT4">
                  <p:embed/>
                  <p:pic>
                    <p:nvPicPr>
                      <p:cNvPr id="0" name="Objek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863" y="3249093"/>
                        <a:ext cx="346075" cy="21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78123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altLang="x-none" sz="1200" dirty="0"/>
                  <a:t>	</a:t>
                </a:r>
                <a:r>
                  <a:rPr lang="de-DE" altLang="x-none" sz="1200" dirty="0" err="1"/>
                  <a:t>Then</a:t>
                </a:r>
                <a:r>
                  <a:rPr lang="de-DE" altLang="x-none" sz="1200" dirty="0" smtClean="0"/>
                  <a:t>:</a:t>
                </a:r>
              </a:p>
              <a:p>
                <a:pPr>
                  <a:lnSpc>
                    <a:spcPct val="150000"/>
                  </a:lnSpc>
                </a:pPr>
                <a:endParaRPr lang="en-US" sz="12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200" dirty="0" smtClean="0"/>
                  <a:t>Then: </a:t>
                </a:r>
                <a:endParaRPr lang="en-US" sz="1200" dirty="0"/>
              </a:p>
              <a:p>
                <a:endParaRPr lang="en-US" sz="10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4484688" algn="l"/>
                  </a:tabLst>
                </a:pPr>
                <a:endParaRPr lang="en-US" sz="12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4211638" algn="l"/>
                    <a:tab pos="4484688" algn="l"/>
                  </a:tabLst>
                </a:pPr>
                <a:r>
                  <a:rPr lang="en-US" sz="12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100" dirty="0" smtClean="0">
                    <a:solidFill>
                      <a:srgbClr val="323232"/>
                    </a:solidFill>
                  </a:rPr>
                  <a:t>i.e., update #success &amp; #failures</a:t>
                </a:r>
                <a:endParaRPr lang="en-US" sz="1100" dirty="0">
                  <a:solidFill>
                    <a:srgbClr val="323232"/>
                  </a:solidFill>
                </a:endParaRP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4484688" algn="l"/>
                  </a:tabLst>
                </a:pPr>
                <a:endParaRPr lang="en-US" sz="12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250000"/>
                  </a:lnSpc>
                  <a:tabLst>
                    <a:tab pos="893763" algn="l"/>
                    <a:tab pos="4484688" algn="l"/>
                  </a:tabLst>
                </a:pPr>
                <a:r>
                  <a:rPr lang="de-DE" altLang="x-none" sz="1200" dirty="0" err="1" smtClean="0"/>
                  <a:t>Hence</a:t>
                </a:r>
                <a:r>
                  <a:rPr lang="de-DE" altLang="x-none" sz="1200" dirty="0"/>
                  <a:t>?</a:t>
                </a:r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  <a:blipFill rotWithShape="1">
                <a:blip r:embed="rId3"/>
                <a:stretch>
                  <a:fillRect l="-14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Beta </a:t>
            </a:r>
            <a:r>
              <a:rPr lang="de-DE" dirty="0" err="1" smtClean="0"/>
              <a:t>Distributions</a:t>
            </a:r>
            <a:r>
              <a:rPr lang="de-DE" dirty="0"/>
              <a:t> </a:t>
            </a:r>
            <a:r>
              <a:rPr lang="de-DE" dirty="0" smtClean="0"/>
              <a:t>x </a:t>
            </a:r>
            <a:r>
              <a:rPr lang="de-DE" dirty="0" err="1" smtClean="0"/>
              <a:t>Binomial</a:t>
            </a:r>
            <a:r>
              <a:rPr lang="de-DE" dirty="0" smtClean="0"/>
              <a:t> Distribution = ??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34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=""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243339"/>
              </p:ext>
            </p:extLst>
          </p:nvPr>
        </p:nvGraphicFramePr>
        <p:xfrm>
          <a:off x="1843088" y="1923796"/>
          <a:ext cx="4673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30" name="Equation" r:id="rId5" imgW="4673520" imgH="495000" progId="Equation.DSMT4">
                  <p:embed/>
                </p:oleObj>
              </mc:Choice>
              <mc:Fallback>
                <p:oleObj name="Equation" r:id="rId5" imgW="467352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43088" y="1923796"/>
                        <a:ext cx="46736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803816"/>
              </p:ext>
            </p:extLst>
          </p:nvPr>
        </p:nvGraphicFramePr>
        <p:xfrm>
          <a:off x="2483767" y="2484942"/>
          <a:ext cx="2465929" cy="496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31" name="Equation" r:id="rId7" imgW="2082600" imgH="419040" progId="Equation.DSMT4">
                  <p:embed/>
                </p:oleObj>
              </mc:Choice>
              <mc:Fallback>
                <p:oleObj name="Equation" r:id="rId7" imgW="20826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7" y="2484942"/>
                        <a:ext cx="2465929" cy="4961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032061"/>
              </p:ext>
            </p:extLst>
          </p:nvPr>
        </p:nvGraphicFramePr>
        <p:xfrm>
          <a:off x="1842022" y="1220104"/>
          <a:ext cx="19050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32" name="Equation" r:id="rId9" imgW="1904760" imgH="469800" progId="Equation.DSMT4">
                  <p:embed/>
                </p:oleObj>
              </mc:Choice>
              <mc:Fallback>
                <p:oleObj name="Equation" r:id="rId9" imgW="190476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2022" y="1220104"/>
                        <a:ext cx="19050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k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850272"/>
              </p:ext>
            </p:extLst>
          </p:nvPr>
        </p:nvGraphicFramePr>
        <p:xfrm>
          <a:off x="2495959" y="3155054"/>
          <a:ext cx="3918153" cy="482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33" name="Equation" r:id="rId11" imgW="3504960" imgH="431640" progId="Equation.DSMT4">
                  <p:embed/>
                </p:oleObj>
              </mc:Choice>
              <mc:Fallback>
                <p:oleObj name="Equation" r:id="rId11" imgW="35049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959" y="3155054"/>
                        <a:ext cx="3918153" cy="4826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Gerade Verbindung mit Pfeil 9"/>
          <p:cNvCxnSpPr/>
          <p:nvPr/>
        </p:nvCxnSpPr>
        <p:spPr bwMode="gray">
          <a:xfrm>
            <a:off x="3217184" y="2312791"/>
            <a:ext cx="393328" cy="258959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 bwMode="gray">
          <a:xfrm flipH="1">
            <a:off x="4295496" y="2343534"/>
            <a:ext cx="426616" cy="258959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 bwMode="gray">
          <a:xfrm>
            <a:off x="2771800" y="2981135"/>
            <a:ext cx="0" cy="322583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889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altLang="x-none" sz="1200" dirty="0"/>
                  <a:t>	</a:t>
                </a:r>
                <a:r>
                  <a:rPr lang="de-DE" altLang="x-none" sz="1200" dirty="0" err="1"/>
                  <a:t>Then</a:t>
                </a:r>
                <a:r>
                  <a:rPr lang="de-DE" altLang="x-none" sz="1200" dirty="0" smtClean="0"/>
                  <a:t>:</a:t>
                </a:r>
              </a:p>
              <a:p>
                <a:pPr>
                  <a:lnSpc>
                    <a:spcPct val="150000"/>
                  </a:lnSpc>
                </a:pPr>
                <a:endParaRPr lang="en-US" sz="12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200" dirty="0" smtClean="0"/>
                  <a:t>Then: </a:t>
                </a:r>
                <a:endParaRPr lang="en-US" sz="1200" dirty="0"/>
              </a:p>
              <a:p>
                <a:endParaRPr lang="en-US" sz="10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4484688" algn="l"/>
                  </a:tabLst>
                </a:pPr>
                <a:endParaRPr lang="en-US" sz="12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4211638" algn="l"/>
                    <a:tab pos="4484688" algn="l"/>
                  </a:tabLst>
                </a:pPr>
                <a:r>
                  <a:rPr lang="en-US" sz="12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	</a:t>
                </a:r>
                <a:r>
                  <a:rPr lang="en-US" sz="1100" dirty="0" smtClean="0">
                    <a:solidFill>
                      <a:srgbClr val="323232"/>
                    </a:solidFill>
                  </a:rPr>
                  <a:t>i.e., update #success &amp; #failures</a:t>
                </a:r>
                <a:endParaRPr lang="en-US" sz="1100" dirty="0">
                  <a:solidFill>
                    <a:srgbClr val="323232"/>
                  </a:solidFill>
                </a:endParaRP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4484688" algn="l"/>
                  </a:tabLst>
                </a:pPr>
                <a:endParaRPr lang="en-US" sz="12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250000"/>
                  </a:lnSpc>
                  <a:tabLst>
                    <a:tab pos="893763" algn="l"/>
                    <a:tab pos="4484688" algn="l"/>
                  </a:tabLst>
                </a:pPr>
                <a:r>
                  <a:rPr lang="de-DE" altLang="x-none" sz="1200" dirty="0" err="1" smtClean="0"/>
                  <a:t>Hence</a:t>
                </a:r>
                <a:r>
                  <a:rPr lang="de-DE" altLang="x-none" sz="1200" dirty="0" smtClean="0"/>
                  <a:t>:	</a:t>
                </a:r>
                <a:r>
                  <a:rPr lang="de-DE" altLang="x-none" sz="1200" b="1" dirty="0" err="1" smtClean="0"/>
                  <a:t>Without</a:t>
                </a:r>
                <a:r>
                  <a:rPr lang="de-DE" altLang="x-none" sz="1200" b="1" dirty="0" smtClean="0"/>
                  <a:t> </a:t>
                </a:r>
                <a:r>
                  <a:rPr lang="de-DE" altLang="x-none" sz="1200" b="1" dirty="0" err="1"/>
                  <a:t>any</a:t>
                </a:r>
                <a:r>
                  <a:rPr lang="de-DE" altLang="x-none" sz="1200" b="1" dirty="0"/>
                  <a:t> </a:t>
                </a:r>
                <a:r>
                  <a:rPr lang="de-DE" altLang="x-none" sz="1200" b="1" dirty="0" err="1" smtClean="0"/>
                  <a:t>computations</a:t>
                </a:r>
                <a:r>
                  <a:rPr lang="de-DE" altLang="x-none" sz="1200" b="1" dirty="0" smtClean="0"/>
                  <a:t>, </a:t>
                </a:r>
                <a:r>
                  <a:rPr lang="de-DE" altLang="x-none" sz="1200" b="1" dirty="0" err="1"/>
                  <a:t>we</a:t>
                </a:r>
                <a:r>
                  <a:rPr lang="de-DE" altLang="x-none" sz="1200" b="1" dirty="0"/>
                  <a:t> </a:t>
                </a:r>
                <a:r>
                  <a:rPr lang="de-DE" altLang="x-none" sz="1200" b="1" dirty="0" err="1"/>
                  <a:t>get</a:t>
                </a:r>
                <a:r>
                  <a:rPr lang="de-DE" altLang="x-none" sz="1200" b="1" dirty="0"/>
                  <a:t> </a:t>
                </a:r>
                <a:r>
                  <a:rPr lang="de-DE" altLang="x-none" sz="1200" b="1" dirty="0" err="1"/>
                  <a:t>that</a:t>
                </a:r>
                <a:r>
                  <a:rPr lang="en-US" sz="1200" dirty="0" smtClean="0">
                    <a:solidFill>
                      <a:srgbClr val="32323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altLang="x-none" sz="1200" b="1" dirty="0" smtClean="0"/>
                  <a:t> is Beta distributed </a:t>
                </a:r>
              </a:p>
              <a:p>
                <a:pPr>
                  <a:lnSpc>
                    <a:spcPct val="200000"/>
                  </a:lnSpc>
                  <a:tabLst>
                    <a:tab pos="893763" algn="l"/>
                    <a:tab pos="4484688" algn="l"/>
                  </a:tabLst>
                </a:pPr>
                <a:r>
                  <a:rPr lang="de-DE" altLang="x-none" sz="1200" b="1" dirty="0" smtClean="0"/>
                  <a:t>	</a:t>
                </a:r>
                <a:r>
                  <a:rPr lang="de-DE" altLang="x-none" sz="1200" dirty="0" smtClean="0"/>
                  <a:t>and </a:t>
                </a:r>
                <a:r>
                  <a:rPr lang="de-DE" altLang="x-none" sz="1200" dirty="0" err="1" smtClean="0"/>
                  <a:t>we</a:t>
                </a:r>
                <a:r>
                  <a:rPr lang="de-DE" altLang="x-none" sz="1200" dirty="0" smtClean="0"/>
                  <a:t> </a:t>
                </a:r>
                <a:r>
                  <a:rPr lang="de-DE" altLang="x-none" sz="1200" dirty="0" err="1" smtClean="0"/>
                  <a:t>have</a:t>
                </a:r>
                <a:r>
                  <a:rPr lang="de-DE" altLang="x-none" sz="1200" dirty="0" smtClean="0"/>
                  <a:t>, e.g., 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  <a:blipFill rotWithShape="1">
                <a:blip r:embed="rId3"/>
                <a:stretch>
                  <a:fillRect l="-14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Beta </a:t>
            </a:r>
            <a:r>
              <a:rPr lang="de-DE" dirty="0" err="1" smtClean="0"/>
              <a:t>Distributions</a:t>
            </a:r>
            <a:r>
              <a:rPr lang="de-DE" dirty="0"/>
              <a:t> </a:t>
            </a:r>
            <a:r>
              <a:rPr lang="de-DE" dirty="0" smtClean="0"/>
              <a:t>x </a:t>
            </a:r>
            <a:r>
              <a:rPr lang="de-DE" dirty="0" err="1" smtClean="0"/>
              <a:t>Binomial</a:t>
            </a:r>
            <a:r>
              <a:rPr lang="de-DE" dirty="0" smtClean="0"/>
              <a:t> Distribution = ??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35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=""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319662"/>
              </p:ext>
            </p:extLst>
          </p:nvPr>
        </p:nvGraphicFramePr>
        <p:xfrm>
          <a:off x="1843088" y="1923796"/>
          <a:ext cx="4673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49" name="Equation" r:id="rId5" imgW="4673520" imgH="495000" progId="Equation.DSMT4">
                  <p:embed/>
                </p:oleObj>
              </mc:Choice>
              <mc:Fallback>
                <p:oleObj name="Equation" r:id="rId5" imgW="467352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43088" y="1923796"/>
                        <a:ext cx="46736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6600964"/>
              </p:ext>
            </p:extLst>
          </p:nvPr>
        </p:nvGraphicFramePr>
        <p:xfrm>
          <a:off x="2483767" y="2484942"/>
          <a:ext cx="2465929" cy="496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50" name="Equation" r:id="rId7" imgW="2082600" imgH="419040" progId="Equation.DSMT4">
                  <p:embed/>
                </p:oleObj>
              </mc:Choice>
              <mc:Fallback>
                <p:oleObj name="Equation" r:id="rId7" imgW="20826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7" y="2484942"/>
                        <a:ext cx="2465929" cy="4961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275398"/>
              </p:ext>
            </p:extLst>
          </p:nvPr>
        </p:nvGraphicFramePr>
        <p:xfrm>
          <a:off x="1841078" y="1220104"/>
          <a:ext cx="19050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51" name="Equation" r:id="rId9" imgW="1904760" imgH="469800" progId="Equation.DSMT4">
                  <p:embed/>
                </p:oleObj>
              </mc:Choice>
              <mc:Fallback>
                <p:oleObj name="Equation" r:id="rId9" imgW="190476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078" y="1220104"/>
                        <a:ext cx="19050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k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61924"/>
              </p:ext>
            </p:extLst>
          </p:nvPr>
        </p:nvGraphicFramePr>
        <p:xfrm>
          <a:off x="2495959" y="3155054"/>
          <a:ext cx="3918153" cy="482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52" name="Equation" r:id="rId11" imgW="3504960" imgH="431640" progId="Equation.DSMT4">
                  <p:embed/>
                </p:oleObj>
              </mc:Choice>
              <mc:Fallback>
                <p:oleObj name="Equation" r:id="rId11" imgW="35049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959" y="3155054"/>
                        <a:ext cx="3918153" cy="4826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k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806897"/>
              </p:ext>
            </p:extLst>
          </p:nvPr>
        </p:nvGraphicFramePr>
        <p:xfrm>
          <a:off x="2795116" y="4189068"/>
          <a:ext cx="3865116" cy="43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53" name="Equation" r:id="rId13" imgW="3720960" imgH="419040" progId="Equation.DSMT4">
                  <p:embed/>
                </p:oleObj>
              </mc:Choice>
              <mc:Fallback>
                <p:oleObj name="Equation" r:id="rId13" imgW="37209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116" y="4189068"/>
                        <a:ext cx="3865116" cy="435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Gerade Verbindung mit Pfeil 9"/>
          <p:cNvCxnSpPr/>
          <p:nvPr/>
        </p:nvCxnSpPr>
        <p:spPr bwMode="gray">
          <a:xfrm>
            <a:off x="3217184" y="2312791"/>
            <a:ext cx="393328" cy="258959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 bwMode="gray">
          <a:xfrm flipH="1">
            <a:off x="4295496" y="2343534"/>
            <a:ext cx="426616" cy="258959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 bwMode="gray">
          <a:xfrm>
            <a:off x="2771800" y="2981135"/>
            <a:ext cx="0" cy="322583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752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tabLst>
                    <a:tab pos="806450" algn="l"/>
                    <a:tab pos="2063750" algn="l"/>
                    <a:tab pos="3408363" algn="l"/>
                    <a:tab pos="5203825" algn="l"/>
                  </a:tabLst>
                </a:pPr>
                <a:r>
                  <a:rPr lang="en-US" sz="1200" b="1" dirty="0" smtClean="0">
                    <a:solidFill>
                      <a:srgbClr val="323232"/>
                    </a:solidFill>
                  </a:rPr>
                  <a:t>Round	Toss Result	Prior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de-DE" altLang="x-none" sz="1200" b="1" dirty="0" smtClean="0"/>
                  <a:t>	</a:t>
                </a:r>
                <a:r>
                  <a:rPr lang="de-DE" altLang="x-none" sz="1200" b="1" dirty="0" err="1" smtClean="0"/>
                  <a:t>Likelihood</a:t>
                </a:r>
                <a:r>
                  <a:rPr lang="de-DE" altLang="x-none" sz="1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200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de-DE" altLang="x-none" sz="1200" b="1" dirty="0" smtClean="0"/>
                  <a:t>	</a:t>
                </a:r>
                <a:r>
                  <a:rPr lang="de-DE" altLang="x-none" sz="1200" b="1" dirty="0" err="1" smtClean="0"/>
                  <a:t>Posterior</a:t>
                </a:r>
                <a:r>
                  <a:rPr lang="de-DE" altLang="x-none" sz="1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1200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de-DE" altLang="x-none" sz="1200" b="1" dirty="0" smtClean="0"/>
              </a:p>
              <a:p>
                <a:pPr>
                  <a:lnSpc>
                    <a:spcPct val="150000"/>
                  </a:lnSpc>
                  <a:tabLst>
                    <a:tab pos="1076325" algn="l"/>
                    <a:tab pos="2063750" algn="l"/>
                    <a:tab pos="3408363" algn="l"/>
                    <a:tab pos="5203825" algn="l"/>
                  </a:tabLst>
                </a:pPr>
                <a:r>
                  <a:rPr lang="de-DE" altLang="x-none" sz="1200" dirty="0"/>
                  <a:t>0</a:t>
                </a:r>
                <a:r>
                  <a:rPr lang="de-DE" altLang="x-none" sz="1200" dirty="0" smtClean="0"/>
                  <a:t>	/	Beta(1,1)		</a:t>
                </a:r>
              </a:p>
              <a:p>
                <a:pPr>
                  <a:lnSpc>
                    <a:spcPct val="150000"/>
                  </a:lnSpc>
                  <a:tabLst>
                    <a:tab pos="1076325" algn="l"/>
                    <a:tab pos="2063750" algn="l"/>
                    <a:tab pos="3408363" algn="l"/>
                    <a:tab pos="5203825" algn="l"/>
                  </a:tabLst>
                </a:pPr>
                <a:r>
                  <a:rPr lang="de-DE" altLang="x-none" sz="1200" dirty="0" smtClean="0"/>
                  <a:t>1	1 (k=1)	Beta(1,1)	</a:t>
                </a:r>
                <a:r>
                  <a:rPr lang="de-DE" altLang="x-none" sz="1200" dirty="0" err="1" smtClean="0"/>
                  <a:t>Binomial</a:t>
                </a:r>
                <a:r>
                  <a:rPr lang="de-DE" altLang="x-none" sz="1200" dirty="0" smtClean="0"/>
                  <a:t>(1,1)	Beta(2,1)</a:t>
                </a:r>
              </a:p>
              <a:p>
                <a:pPr>
                  <a:lnSpc>
                    <a:spcPct val="150000"/>
                  </a:lnSpc>
                  <a:tabLst>
                    <a:tab pos="1076325" algn="l"/>
                    <a:tab pos="2063750" algn="l"/>
                    <a:tab pos="3408363" algn="l"/>
                    <a:tab pos="5203825" algn="l"/>
                  </a:tabLst>
                </a:pPr>
                <a:r>
                  <a:rPr lang="de-DE" altLang="x-none" sz="1200" dirty="0" smtClean="0"/>
                  <a:t>2</a:t>
                </a:r>
                <a:r>
                  <a:rPr lang="de-DE" altLang="x-none" sz="1200" dirty="0"/>
                  <a:t>	</a:t>
                </a:r>
                <a:r>
                  <a:rPr lang="de-DE" altLang="x-none" sz="1200" dirty="0" smtClean="0"/>
                  <a:t>1 (k=2)</a:t>
                </a:r>
                <a:r>
                  <a:rPr lang="de-DE" altLang="x-none" sz="1200" dirty="0"/>
                  <a:t>	Beta(1,1)	</a:t>
                </a:r>
                <a:r>
                  <a:rPr lang="de-DE" altLang="x-none" sz="1200" dirty="0" err="1" smtClean="0"/>
                  <a:t>Binomial</a:t>
                </a:r>
                <a:r>
                  <a:rPr lang="de-DE" altLang="x-none" sz="1200" dirty="0" smtClean="0"/>
                  <a:t>(2,2)</a:t>
                </a:r>
                <a:r>
                  <a:rPr lang="de-DE" altLang="x-none" sz="1200" dirty="0"/>
                  <a:t>	</a:t>
                </a:r>
                <a:r>
                  <a:rPr lang="de-DE" altLang="x-none" sz="1200" dirty="0" smtClean="0"/>
                  <a:t>Beta(3,1</a:t>
                </a:r>
                <a:r>
                  <a:rPr lang="de-DE" altLang="x-none" sz="1200" dirty="0"/>
                  <a:t>)</a:t>
                </a:r>
              </a:p>
              <a:p>
                <a:pPr>
                  <a:lnSpc>
                    <a:spcPct val="150000"/>
                  </a:lnSpc>
                  <a:tabLst>
                    <a:tab pos="1076325" algn="l"/>
                    <a:tab pos="2063750" algn="l"/>
                    <a:tab pos="3408363" algn="l"/>
                    <a:tab pos="5203825" algn="l"/>
                  </a:tabLst>
                </a:pPr>
                <a:r>
                  <a:rPr lang="de-DE" altLang="x-none" sz="1200" dirty="0" smtClean="0"/>
                  <a:t>3</a:t>
                </a:r>
                <a:r>
                  <a:rPr lang="de-DE" altLang="x-none" sz="1200" dirty="0"/>
                  <a:t>	</a:t>
                </a:r>
                <a:r>
                  <a:rPr lang="de-DE" altLang="x-none" sz="1200" dirty="0" smtClean="0"/>
                  <a:t>0 (k=2)</a:t>
                </a:r>
                <a:r>
                  <a:rPr lang="de-DE" altLang="x-none" sz="1200" dirty="0"/>
                  <a:t>	Beta(1,1)	</a:t>
                </a:r>
                <a:r>
                  <a:rPr lang="de-DE" altLang="x-none" sz="1200" dirty="0" err="1" smtClean="0"/>
                  <a:t>Binomial</a:t>
                </a:r>
                <a:r>
                  <a:rPr lang="de-DE" altLang="x-none" sz="1200" dirty="0" smtClean="0"/>
                  <a:t>(3,2)</a:t>
                </a:r>
                <a:r>
                  <a:rPr lang="de-DE" altLang="x-none" sz="1200" dirty="0"/>
                  <a:t>	</a:t>
                </a:r>
                <a:r>
                  <a:rPr lang="de-DE" altLang="x-none" sz="1200" dirty="0" smtClean="0"/>
                  <a:t>Beta(3,2)</a:t>
                </a:r>
                <a:endParaRPr lang="de-DE" altLang="x-none" sz="1200" dirty="0"/>
              </a:p>
              <a:p>
                <a:pPr>
                  <a:lnSpc>
                    <a:spcPct val="150000"/>
                  </a:lnSpc>
                  <a:tabLst>
                    <a:tab pos="1076325" algn="l"/>
                    <a:tab pos="2063750" algn="l"/>
                    <a:tab pos="3408363" algn="l"/>
                    <a:tab pos="5203825" algn="l"/>
                  </a:tabLst>
                </a:pPr>
                <a:r>
                  <a:rPr lang="de-DE" altLang="x-none" sz="1200" dirty="0" smtClean="0"/>
                  <a:t>4</a:t>
                </a:r>
                <a:r>
                  <a:rPr lang="de-DE" altLang="x-none" sz="1200" dirty="0"/>
                  <a:t>	</a:t>
                </a:r>
                <a:r>
                  <a:rPr lang="de-DE" altLang="x-none" sz="1200" dirty="0" smtClean="0"/>
                  <a:t>0 (k=2)</a:t>
                </a:r>
                <a:r>
                  <a:rPr lang="de-DE" altLang="x-none" sz="1200" dirty="0"/>
                  <a:t>	Beta(1,1)	</a:t>
                </a:r>
                <a:r>
                  <a:rPr lang="de-DE" altLang="x-none" sz="1200" dirty="0" err="1" smtClean="0"/>
                  <a:t>Binomial</a:t>
                </a:r>
                <a:r>
                  <a:rPr lang="de-DE" altLang="x-none" sz="1200" dirty="0" smtClean="0"/>
                  <a:t>(4,2)</a:t>
                </a:r>
                <a:r>
                  <a:rPr lang="de-DE" altLang="x-none" sz="1200" dirty="0"/>
                  <a:t>	</a:t>
                </a:r>
                <a:r>
                  <a:rPr lang="de-DE" altLang="x-none" sz="1200" dirty="0" smtClean="0"/>
                  <a:t>Beta(3,3)</a:t>
                </a:r>
                <a:endParaRPr lang="de-DE" altLang="x-none" sz="1200" dirty="0"/>
              </a:p>
              <a:p>
                <a:pPr>
                  <a:lnSpc>
                    <a:spcPct val="150000"/>
                  </a:lnSpc>
                  <a:tabLst>
                    <a:tab pos="1076325" algn="l"/>
                    <a:tab pos="2063750" algn="l"/>
                    <a:tab pos="3408363" algn="l"/>
                    <a:tab pos="5203825" algn="l"/>
                  </a:tabLst>
                </a:pPr>
                <a:r>
                  <a:rPr lang="de-DE" altLang="x-none" sz="1200" dirty="0" smtClean="0"/>
                  <a:t>5</a:t>
                </a:r>
                <a:r>
                  <a:rPr lang="de-DE" altLang="x-none" sz="1200" dirty="0"/>
                  <a:t>	</a:t>
                </a:r>
                <a:r>
                  <a:rPr lang="de-DE" altLang="x-none" sz="1200" dirty="0" smtClean="0"/>
                  <a:t>1 (k=3)</a:t>
                </a:r>
                <a:r>
                  <a:rPr lang="de-DE" altLang="x-none" sz="1200" dirty="0"/>
                  <a:t>	Beta(1,1)	</a:t>
                </a:r>
                <a:r>
                  <a:rPr lang="de-DE" altLang="x-none" sz="1200" dirty="0" err="1" smtClean="0"/>
                  <a:t>Binomial</a:t>
                </a:r>
                <a:r>
                  <a:rPr lang="de-DE" altLang="x-none" sz="1200" dirty="0" smtClean="0"/>
                  <a:t>(5,3)</a:t>
                </a:r>
                <a:r>
                  <a:rPr lang="de-DE" altLang="x-none" sz="1200" dirty="0"/>
                  <a:t>	</a:t>
                </a:r>
                <a:r>
                  <a:rPr lang="de-DE" altLang="x-none" sz="1200" dirty="0" smtClean="0"/>
                  <a:t>Beta(4,3)</a:t>
                </a:r>
                <a:endParaRPr lang="de-DE" altLang="x-none" sz="1200" dirty="0"/>
              </a:p>
              <a:p>
                <a:pPr>
                  <a:lnSpc>
                    <a:spcPct val="150000"/>
                  </a:lnSpc>
                  <a:tabLst>
                    <a:tab pos="1076325" algn="l"/>
                    <a:tab pos="2063750" algn="l"/>
                    <a:tab pos="3408363" algn="l"/>
                    <a:tab pos="5203825" algn="l"/>
                  </a:tabLst>
                </a:pPr>
                <a:r>
                  <a:rPr lang="de-DE" altLang="x-none" sz="1200" dirty="0" smtClean="0"/>
                  <a:t>…</a:t>
                </a:r>
              </a:p>
              <a:p>
                <a:pPr>
                  <a:lnSpc>
                    <a:spcPct val="150000"/>
                  </a:lnSpc>
                  <a:tabLst>
                    <a:tab pos="1076325" algn="l"/>
                    <a:tab pos="2063750" algn="l"/>
                    <a:tab pos="3408363" algn="l"/>
                    <a:tab pos="5203825" algn="l"/>
                  </a:tabLst>
                </a:pPr>
                <a:r>
                  <a:rPr lang="de-DE" altLang="x-none" sz="1200" dirty="0"/>
                  <a:t>n</a:t>
                </a:r>
                <a:r>
                  <a:rPr lang="de-DE" altLang="x-none" sz="1200" dirty="0" smtClean="0"/>
                  <a:t>	0/1	Beta(1,1)	</a:t>
                </a:r>
                <a:r>
                  <a:rPr lang="de-DE" altLang="x-none" sz="1200" dirty="0" err="1" smtClean="0"/>
                  <a:t>Binomial</a:t>
                </a:r>
                <a:r>
                  <a:rPr lang="de-DE" altLang="x-none" sz="1200" dirty="0" smtClean="0"/>
                  <a:t>(</a:t>
                </a:r>
                <a:r>
                  <a:rPr lang="de-DE" altLang="x-none" sz="1200" dirty="0" err="1" smtClean="0"/>
                  <a:t>n,k</a:t>
                </a:r>
                <a:r>
                  <a:rPr lang="de-DE" altLang="x-none" sz="1200" dirty="0" smtClean="0"/>
                  <a:t>)	</a:t>
                </a:r>
                <a:r>
                  <a:rPr lang="de-DE" altLang="x-none" sz="1200" b="1" dirty="0" smtClean="0"/>
                  <a:t>Beta(1+k,1+n-k)</a:t>
                </a:r>
                <a:endParaRPr lang="de-DE" altLang="x-none" sz="1200" b="1" dirty="0"/>
              </a:p>
              <a:p>
                <a:pPr>
                  <a:lnSpc>
                    <a:spcPct val="150000"/>
                  </a:lnSpc>
                  <a:tabLst>
                    <a:tab pos="1076325" algn="l"/>
                    <a:tab pos="2063750" algn="l"/>
                    <a:tab pos="3408363" algn="l"/>
                    <a:tab pos="5203825" algn="l"/>
                  </a:tabLst>
                </a:pPr>
                <a:endParaRPr lang="de-DE" altLang="x-none" sz="1200" dirty="0" smtClean="0"/>
              </a:p>
              <a:p>
                <a:pPr>
                  <a:lnSpc>
                    <a:spcPct val="150000"/>
                  </a:lnSpc>
                  <a:tabLst>
                    <a:tab pos="1076325" algn="l"/>
                    <a:tab pos="2063750" algn="l"/>
                    <a:tab pos="3408363" algn="l"/>
                    <a:tab pos="5203825" algn="l"/>
                  </a:tabLst>
                </a:pPr>
                <a:endParaRPr lang="de-DE" altLang="x-none" sz="1200" dirty="0" smtClean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  <a:blipFill rotWithShape="1">
                <a:blip r:embed="rId2"/>
                <a:stretch>
                  <a:fillRect l="-1449" r="-9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Coin</a:t>
            </a:r>
            <a:r>
              <a:rPr lang="de-DE" dirty="0" smtClean="0"/>
              <a:t> </a:t>
            </a:r>
            <a:r>
              <a:rPr lang="de-DE" dirty="0" err="1" smtClean="0"/>
              <a:t>Toss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sz="1600" dirty="0" smtClean="0"/>
              <a:t>(1 </a:t>
            </a:r>
            <a:r>
              <a:rPr lang="de-DE" sz="1600" dirty="0" err="1" smtClean="0"/>
              <a:t>Binomial</a:t>
            </a:r>
            <a:r>
              <a:rPr lang="de-DE" sz="1600" dirty="0" smtClean="0"/>
              <a:t> Update)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36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=""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22468889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tabLst>
                    <a:tab pos="806450" algn="l"/>
                    <a:tab pos="2063750" algn="l"/>
                    <a:tab pos="3408363" algn="l"/>
                    <a:tab pos="5203825" algn="l"/>
                  </a:tabLst>
                </a:pPr>
                <a:r>
                  <a:rPr lang="en-US" sz="1200" b="1" dirty="0" smtClean="0">
                    <a:solidFill>
                      <a:srgbClr val="323232"/>
                    </a:solidFill>
                  </a:rPr>
                  <a:t>Round	Toss Result	Prior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de-DE" altLang="x-none" sz="1200" b="1" dirty="0" smtClean="0"/>
                  <a:t>	</a:t>
                </a:r>
                <a:r>
                  <a:rPr lang="de-DE" altLang="x-none" sz="1200" b="1" dirty="0" err="1" smtClean="0"/>
                  <a:t>Likelihood</a:t>
                </a:r>
                <a:r>
                  <a:rPr lang="de-DE" altLang="x-none" sz="1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200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de-DE" altLang="x-none" sz="1200" b="1" dirty="0" smtClean="0"/>
                  <a:t>	</a:t>
                </a:r>
                <a:r>
                  <a:rPr lang="de-DE" altLang="x-none" sz="1200" b="1" dirty="0" err="1" smtClean="0"/>
                  <a:t>Posterior</a:t>
                </a:r>
                <a:r>
                  <a:rPr lang="de-DE" altLang="x-none" sz="1200" b="1" dirty="0" smtClean="0"/>
                  <a:t>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sz="1200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de-DE" altLang="x-none" sz="1200" b="1" dirty="0" smtClean="0"/>
              </a:p>
              <a:p>
                <a:pPr>
                  <a:lnSpc>
                    <a:spcPct val="150000"/>
                  </a:lnSpc>
                  <a:tabLst>
                    <a:tab pos="1076325" algn="l"/>
                    <a:tab pos="2063750" algn="l"/>
                    <a:tab pos="3408363" algn="l"/>
                    <a:tab pos="5203825" algn="l"/>
                  </a:tabLst>
                </a:pPr>
                <a:r>
                  <a:rPr lang="de-DE" altLang="x-none" sz="1200" dirty="0"/>
                  <a:t>0</a:t>
                </a:r>
                <a:r>
                  <a:rPr lang="de-DE" altLang="x-none" sz="1200" dirty="0" smtClean="0"/>
                  <a:t>	/	Beta(1,1)		</a:t>
                </a:r>
              </a:p>
              <a:p>
                <a:pPr>
                  <a:lnSpc>
                    <a:spcPct val="150000"/>
                  </a:lnSpc>
                  <a:tabLst>
                    <a:tab pos="1076325" algn="l"/>
                    <a:tab pos="2063750" algn="l"/>
                    <a:tab pos="3408363" algn="l"/>
                    <a:tab pos="5203825" algn="l"/>
                  </a:tabLst>
                </a:pPr>
                <a:r>
                  <a:rPr lang="de-DE" altLang="x-none" sz="1200" dirty="0" smtClean="0"/>
                  <a:t>1	1 (k=1)	Beta(1,1)	</a:t>
                </a:r>
                <a:r>
                  <a:rPr lang="de-DE" altLang="x-none" sz="1200" dirty="0" err="1" smtClean="0"/>
                  <a:t>Binomial</a:t>
                </a:r>
                <a:r>
                  <a:rPr lang="de-DE" altLang="x-none" sz="1200" dirty="0" smtClean="0"/>
                  <a:t>(1,1)	Beta(2,1)</a:t>
                </a:r>
              </a:p>
              <a:p>
                <a:pPr>
                  <a:lnSpc>
                    <a:spcPct val="150000"/>
                  </a:lnSpc>
                  <a:tabLst>
                    <a:tab pos="1076325" algn="l"/>
                    <a:tab pos="2063750" algn="l"/>
                    <a:tab pos="3408363" algn="l"/>
                    <a:tab pos="5203825" algn="l"/>
                  </a:tabLst>
                </a:pPr>
                <a:r>
                  <a:rPr lang="de-DE" altLang="x-none" sz="1200" dirty="0" smtClean="0"/>
                  <a:t>2</a:t>
                </a:r>
                <a:r>
                  <a:rPr lang="de-DE" altLang="x-none" sz="1200" dirty="0"/>
                  <a:t>	</a:t>
                </a:r>
                <a:r>
                  <a:rPr lang="de-DE" altLang="x-none" sz="1200" dirty="0" smtClean="0"/>
                  <a:t>1 (k=2)</a:t>
                </a:r>
                <a:r>
                  <a:rPr lang="de-DE" altLang="x-none" sz="1200" dirty="0"/>
                  <a:t>	</a:t>
                </a:r>
                <a:r>
                  <a:rPr lang="de-DE" altLang="x-none" sz="1200" dirty="0" smtClean="0"/>
                  <a:t>Beta(2,1</a:t>
                </a:r>
                <a:r>
                  <a:rPr lang="de-DE" altLang="x-none" sz="1200" dirty="0"/>
                  <a:t>)	</a:t>
                </a:r>
                <a:r>
                  <a:rPr lang="de-DE" altLang="x-none" sz="1200" dirty="0" err="1" smtClean="0"/>
                  <a:t>Binomial</a:t>
                </a:r>
                <a:r>
                  <a:rPr lang="de-DE" altLang="x-none" sz="1200" dirty="0" smtClean="0"/>
                  <a:t>(1,1)</a:t>
                </a:r>
                <a:r>
                  <a:rPr lang="de-DE" altLang="x-none" sz="1200" dirty="0"/>
                  <a:t>	</a:t>
                </a:r>
                <a:r>
                  <a:rPr lang="de-DE" altLang="x-none" sz="1200" dirty="0" smtClean="0"/>
                  <a:t>Beta(3,1</a:t>
                </a:r>
                <a:r>
                  <a:rPr lang="de-DE" altLang="x-none" sz="1200" dirty="0"/>
                  <a:t>)</a:t>
                </a:r>
              </a:p>
              <a:p>
                <a:pPr>
                  <a:lnSpc>
                    <a:spcPct val="150000"/>
                  </a:lnSpc>
                  <a:tabLst>
                    <a:tab pos="1076325" algn="l"/>
                    <a:tab pos="2063750" algn="l"/>
                    <a:tab pos="3408363" algn="l"/>
                    <a:tab pos="5203825" algn="l"/>
                  </a:tabLst>
                </a:pPr>
                <a:r>
                  <a:rPr lang="de-DE" altLang="x-none" sz="1200" dirty="0" smtClean="0"/>
                  <a:t>3</a:t>
                </a:r>
                <a:r>
                  <a:rPr lang="de-DE" altLang="x-none" sz="1200" dirty="0"/>
                  <a:t>	</a:t>
                </a:r>
                <a:r>
                  <a:rPr lang="de-DE" altLang="x-none" sz="1200" dirty="0" smtClean="0"/>
                  <a:t>0 (k=2)</a:t>
                </a:r>
                <a:r>
                  <a:rPr lang="de-DE" altLang="x-none" sz="1200" dirty="0"/>
                  <a:t>	</a:t>
                </a:r>
                <a:r>
                  <a:rPr lang="de-DE" altLang="x-none" sz="1200" dirty="0" smtClean="0"/>
                  <a:t>Beta(3,1</a:t>
                </a:r>
                <a:r>
                  <a:rPr lang="de-DE" altLang="x-none" sz="1200" dirty="0"/>
                  <a:t>)	</a:t>
                </a:r>
                <a:r>
                  <a:rPr lang="de-DE" altLang="x-none" sz="1200" dirty="0" err="1" smtClean="0"/>
                  <a:t>Binomial</a:t>
                </a:r>
                <a:r>
                  <a:rPr lang="de-DE" altLang="x-none" sz="1200" dirty="0" smtClean="0"/>
                  <a:t>(1,0)</a:t>
                </a:r>
                <a:r>
                  <a:rPr lang="de-DE" altLang="x-none" sz="1200" dirty="0"/>
                  <a:t>	</a:t>
                </a:r>
                <a:r>
                  <a:rPr lang="de-DE" altLang="x-none" sz="1200" dirty="0" smtClean="0"/>
                  <a:t>Beta(3,2)</a:t>
                </a:r>
                <a:endParaRPr lang="de-DE" altLang="x-none" sz="1200" dirty="0"/>
              </a:p>
              <a:p>
                <a:pPr>
                  <a:lnSpc>
                    <a:spcPct val="150000"/>
                  </a:lnSpc>
                  <a:tabLst>
                    <a:tab pos="1076325" algn="l"/>
                    <a:tab pos="2063750" algn="l"/>
                    <a:tab pos="3408363" algn="l"/>
                    <a:tab pos="5203825" algn="l"/>
                  </a:tabLst>
                </a:pPr>
                <a:r>
                  <a:rPr lang="de-DE" altLang="x-none" sz="1200" dirty="0" smtClean="0"/>
                  <a:t>4</a:t>
                </a:r>
                <a:r>
                  <a:rPr lang="de-DE" altLang="x-none" sz="1200" dirty="0"/>
                  <a:t>	</a:t>
                </a:r>
                <a:r>
                  <a:rPr lang="de-DE" altLang="x-none" sz="1200" dirty="0" smtClean="0"/>
                  <a:t>0 (k=2)</a:t>
                </a:r>
                <a:r>
                  <a:rPr lang="de-DE" altLang="x-none" sz="1200" dirty="0"/>
                  <a:t>	</a:t>
                </a:r>
                <a:r>
                  <a:rPr lang="de-DE" altLang="x-none" sz="1200" dirty="0" smtClean="0"/>
                  <a:t>Beta(3,2)</a:t>
                </a:r>
                <a:r>
                  <a:rPr lang="de-DE" altLang="x-none" sz="1200" dirty="0"/>
                  <a:t>	</a:t>
                </a:r>
                <a:r>
                  <a:rPr lang="de-DE" altLang="x-none" sz="1200" dirty="0" err="1" smtClean="0"/>
                  <a:t>Binomial</a:t>
                </a:r>
                <a:r>
                  <a:rPr lang="de-DE" altLang="x-none" sz="1200" dirty="0" smtClean="0"/>
                  <a:t>(1,0)</a:t>
                </a:r>
                <a:r>
                  <a:rPr lang="de-DE" altLang="x-none" sz="1200" dirty="0"/>
                  <a:t>	</a:t>
                </a:r>
                <a:r>
                  <a:rPr lang="de-DE" altLang="x-none" sz="1200" dirty="0" smtClean="0"/>
                  <a:t>Beta(3,3)</a:t>
                </a:r>
                <a:endParaRPr lang="de-DE" altLang="x-none" sz="1200" dirty="0"/>
              </a:p>
              <a:p>
                <a:pPr>
                  <a:lnSpc>
                    <a:spcPct val="150000"/>
                  </a:lnSpc>
                  <a:tabLst>
                    <a:tab pos="1076325" algn="l"/>
                    <a:tab pos="2063750" algn="l"/>
                    <a:tab pos="3408363" algn="l"/>
                    <a:tab pos="5203825" algn="l"/>
                  </a:tabLst>
                </a:pPr>
                <a:r>
                  <a:rPr lang="de-DE" altLang="x-none" sz="1200" dirty="0" smtClean="0"/>
                  <a:t>5</a:t>
                </a:r>
                <a:r>
                  <a:rPr lang="de-DE" altLang="x-none" sz="1200" dirty="0"/>
                  <a:t>	</a:t>
                </a:r>
                <a:r>
                  <a:rPr lang="de-DE" altLang="x-none" sz="1200" dirty="0" smtClean="0"/>
                  <a:t>1 (k=3)</a:t>
                </a:r>
                <a:r>
                  <a:rPr lang="de-DE" altLang="x-none" sz="1200" dirty="0"/>
                  <a:t>	</a:t>
                </a:r>
                <a:r>
                  <a:rPr lang="de-DE" altLang="x-none" sz="1200" dirty="0" smtClean="0"/>
                  <a:t>Beta(3,3)</a:t>
                </a:r>
                <a:r>
                  <a:rPr lang="de-DE" altLang="x-none" sz="1200" dirty="0"/>
                  <a:t>	</a:t>
                </a:r>
                <a:r>
                  <a:rPr lang="de-DE" altLang="x-none" sz="1200" dirty="0" err="1" smtClean="0"/>
                  <a:t>Binomial</a:t>
                </a:r>
                <a:r>
                  <a:rPr lang="de-DE" altLang="x-none" sz="1200" dirty="0" smtClean="0"/>
                  <a:t>(1,1)</a:t>
                </a:r>
                <a:r>
                  <a:rPr lang="de-DE" altLang="x-none" sz="1200" dirty="0"/>
                  <a:t>	</a:t>
                </a:r>
                <a:r>
                  <a:rPr lang="de-DE" altLang="x-none" sz="1200" dirty="0" smtClean="0"/>
                  <a:t>Beta(4,3)</a:t>
                </a:r>
                <a:endParaRPr lang="de-DE" altLang="x-none" sz="1200" dirty="0"/>
              </a:p>
              <a:p>
                <a:pPr>
                  <a:lnSpc>
                    <a:spcPct val="150000"/>
                  </a:lnSpc>
                  <a:tabLst>
                    <a:tab pos="1076325" algn="l"/>
                    <a:tab pos="2063750" algn="l"/>
                    <a:tab pos="3408363" algn="l"/>
                    <a:tab pos="5203825" algn="l"/>
                  </a:tabLst>
                </a:pPr>
                <a:r>
                  <a:rPr lang="de-DE" altLang="x-none" sz="1200" dirty="0" smtClean="0"/>
                  <a:t>…</a:t>
                </a:r>
              </a:p>
              <a:p>
                <a:pPr>
                  <a:lnSpc>
                    <a:spcPct val="150000"/>
                  </a:lnSpc>
                  <a:tabLst>
                    <a:tab pos="1076325" algn="l"/>
                    <a:tab pos="2063750" algn="l"/>
                    <a:tab pos="3408363" algn="l"/>
                    <a:tab pos="5203825" algn="l"/>
                  </a:tabLst>
                </a:pPr>
                <a:r>
                  <a:rPr lang="de-DE" altLang="x-none" sz="1200" dirty="0"/>
                  <a:t>n</a:t>
                </a:r>
                <a:r>
                  <a:rPr lang="de-DE" altLang="x-none" sz="1200" dirty="0" smtClean="0"/>
                  <a:t>	0/1	</a:t>
                </a:r>
                <a:r>
                  <a:rPr lang="de-DE" altLang="x-none" sz="1200" b="1" dirty="0" smtClean="0"/>
                  <a:t>last </a:t>
                </a:r>
                <a:r>
                  <a:rPr lang="de-DE" altLang="x-none" sz="1200" b="1" dirty="0" err="1"/>
                  <a:t>P</a:t>
                </a:r>
                <a:r>
                  <a:rPr lang="de-DE" altLang="x-none" sz="1200" b="1" dirty="0" err="1" smtClean="0"/>
                  <a:t>osterior</a:t>
                </a:r>
                <a:r>
                  <a:rPr lang="de-DE" altLang="x-none" sz="1200" dirty="0" smtClean="0"/>
                  <a:t>	</a:t>
                </a:r>
                <a:r>
                  <a:rPr lang="de-DE" altLang="x-none" sz="1200" b="1" dirty="0" smtClean="0"/>
                  <a:t>Bernoulli(1,Toss)</a:t>
                </a:r>
                <a:r>
                  <a:rPr lang="de-DE" altLang="x-none" sz="1200" dirty="0" smtClean="0"/>
                  <a:t>	</a:t>
                </a:r>
                <a:r>
                  <a:rPr lang="de-DE" altLang="x-none" sz="1200" b="1" dirty="0" smtClean="0"/>
                  <a:t>Beta(1+k,1+n-k)</a:t>
                </a:r>
                <a:endParaRPr lang="de-DE" altLang="x-none" sz="1200" b="1" dirty="0"/>
              </a:p>
              <a:p>
                <a:pPr>
                  <a:lnSpc>
                    <a:spcPct val="150000"/>
                  </a:lnSpc>
                  <a:tabLst>
                    <a:tab pos="1076325" algn="l"/>
                    <a:tab pos="2063750" algn="l"/>
                    <a:tab pos="3408363" algn="l"/>
                    <a:tab pos="5203825" algn="l"/>
                  </a:tabLst>
                </a:pPr>
                <a:endParaRPr lang="de-DE" altLang="x-none" sz="1200" dirty="0" smtClean="0"/>
              </a:p>
              <a:p>
                <a:pPr>
                  <a:lnSpc>
                    <a:spcPct val="150000"/>
                  </a:lnSpc>
                  <a:tabLst>
                    <a:tab pos="1076325" algn="l"/>
                    <a:tab pos="2063750" algn="l"/>
                    <a:tab pos="3408363" algn="l"/>
                    <a:tab pos="5203825" algn="l"/>
                  </a:tabLst>
                </a:pPr>
                <a:endParaRPr lang="de-DE" altLang="x-none" sz="1200" dirty="0" smtClean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733503" cy="3563938"/>
              </a:xfrm>
              <a:blipFill rotWithShape="1">
                <a:blip r:embed="rId2"/>
                <a:stretch>
                  <a:fillRect l="-1449" r="-9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Coin</a:t>
            </a:r>
            <a:r>
              <a:rPr lang="de-DE" dirty="0" smtClean="0"/>
              <a:t> </a:t>
            </a:r>
            <a:r>
              <a:rPr lang="de-DE" dirty="0" err="1" smtClean="0"/>
              <a:t>Toss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sz="1600" dirty="0" smtClean="0"/>
              <a:t>(n Bernoulli Updates)</a:t>
            </a:r>
            <a:endParaRPr lang="de-DE" sz="1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37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=""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936746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200" dirty="0" smtClean="0"/>
                  <a:t>Then: </a:t>
                </a:r>
                <a:endParaRPr lang="en-US" sz="1200" dirty="0"/>
              </a:p>
              <a:p>
                <a:endParaRPr lang="en-US" sz="10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4484688" algn="l"/>
                  </a:tabLst>
                </a:pPr>
                <a:endParaRPr lang="en-US" sz="12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tabLst>
                    <a:tab pos="893763" algn="l"/>
                    <a:tab pos="2870200" algn="l"/>
                    <a:tab pos="4484688" algn="l"/>
                  </a:tabLst>
                </a:pPr>
                <a:r>
                  <a:rPr lang="en-US" sz="16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endParaRPr lang="en-US" sz="1600" b="1" i="1" dirty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tabLst>
                    <a:tab pos="893763" algn="l"/>
                    <a:tab pos="2870200" algn="l"/>
                    <a:tab pos="4484688" algn="l"/>
                  </a:tabLst>
                </a:pPr>
                <a:r>
                  <a:rPr lang="en-US" sz="1200" b="1" dirty="0" smtClean="0">
                    <a:solidFill>
                      <a:srgbClr val="323232"/>
                    </a:solidFill>
                  </a:rPr>
                  <a:t>Expectation</a:t>
                </a:r>
                <a:r>
                  <a:rPr lang="en-US" sz="1200" dirty="0" smtClean="0">
                    <a:solidFill>
                      <a:srgbClr val="323232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 smtClean="0">
                    <a:solidFill>
                      <a:srgbClr val="323232"/>
                    </a:solidFill>
                  </a:rPr>
                  <a:t> </a:t>
                </a:r>
                <a:r>
                  <a:rPr lang="en-US" sz="1200" dirty="0">
                    <a:solidFill>
                      <a:srgbClr val="323232"/>
                    </a:solidFill>
                  </a:rPr>
                  <a:t>tends </a:t>
                </a:r>
                <a:r>
                  <a:rPr lang="en-US" sz="1200" dirty="0" smtClean="0">
                    <a:solidFill>
                      <a:srgbClr val="323232"/>
                    </a:solidFill>
                  </a:rPr>
                  <a:t>to?</a:t>
                </a:r>
              </a:p>
              <a:p>
                <a:pPr>
                  <a:tabLst>
                    <a:tab pos="893763" algn="l"/>
                    <a:tab pos="2870200" algn="l"/>
                    <a:tab pos="4484688" algn="l"/>
                  </a:tabLst>
                </a:pPr>
                <a:endParaRPr lang="de-DE" sz="700" dirty="0" smtClean="0"/>
              </a:p>
              <a:p>
                <a:pPr>
                  <a:tabLst>
                    <a:tab pos="893763" algn="l"/>
                    <a:tab pos="2870200" algn="l"/>
                    <a:tab pos="4484688" algn="l"/>
                  </a:tabLst>
                </a:pPr>
                <a:endParaRPr lang="de-DE" sz="700" dirty="0" smtClean="0"/>
              </a:p>
              <a:p>
                <a:pPr>
                  <a:tabLst>
                    <a:tab pos="893763" algn="l"/>
                    <a:tab pos="2870200" algn="l"/>
                    <a:tab pos="4484688" algn="l"/>
                  </a:tabLst>
                </a:pPr>
                <a:r>
                  <a:rPr lang="de-DE" dirty="0" smtClean="0"/>
                  <a:t>	</a:t>
                </a:r>
              </a:p>
              <a:p>
                <a:pPr>
                  <a:tabLst>
                    <a:tab pos="893763" algn="l"/>
                    <a:tab pos="2870200" algn="l"/>
                    <a:tab pos="4484688" algn="l"/>
                  </a:tabLst>
                </a:pPr>
                <a:r>
                  <a:rPr lang="de-DE" dirty="0" smtClean="0"/>
                  <a:t>	</a:t>
                </a:r>
              </a:p>
              <a:p>
                <a:pPr>
                  <a:tabLst>
                    <a:tab pos="893763" algn="l"/>
                    <a:tab pos="2870200" algn="l"/>
                    <a:tab pos="4484688" algn="l"/>
                  </a:tabLst>
                </a:pPr>
                <a:r>
                  <a:rPr lang="de-DE" sz="1200" b="1" dirty="0" err="1" smtClean="0"/>
                  <a:t>Variance</a:t>
                </a:r>
                <a:r>
                  <a:rPr lang="de-DE" sz="1200" dirty="0" smtClean="0"/>
                  <a:t> of </a:t>
                </a:r>
                <a:r>
                  <a:rPr lang="de-DE" sz="1200" dirty="0" err="1" smtClean="0"/>
                  <a:t>posterior</a:t>
                </a:r>
                <a:r>
                  <a:rPr lang="en-US" sz="1200" dirty="0" smtClean="0">
                    <a:solidFill>
                      <a:srgbClr val="32323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rgbClr val="323232"/>
                    </a:solidFill>
                  </a:rPr>
                  <a:t> tends </a:t>
                </a:r>
                <a:r>
                  <a:rPr lang="en-US" sz="1200" dirty="0" smtClean="0">
                    <a:solidFill>
                      <a:srgbClr val="323232"/>
                    </a:solidFill>
                  </a:rPr>
                  <a:t>to?</a:t>
                </a: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2870200" algn="l"/>
                    <a:tab pos="4484688" algn="l"/>
                  </a:tabLst>
                </a:pPr>
                <a:endParaRPr lang="en-US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 rotWithShape="1">
                <a:blip r:embed="rId3"/>
                <a:stretch>
                  <a:fillRect l="-13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Coin</a:t>
            </a:r>
            <a:r>
              <a:rPr lang="de-DE" dirty="0" smtClean="0"/>
              <a:t> </a:t>
            </a:r>
            <a:r>
              <a:rPr lang="de-DE" dirty="0" err="1" smtClean="0"/>
              <a:t>Toss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Asymptotics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38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=""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396479"/>
              </p:ext>
            </p:extLst>
          </p:nvPr>
        </p:nvGraphicFramePr>
        <p:xfrm>
          <a:off x="1842420" y="1237218"/>
          <a:ext cx="4673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4" name="Equation" r:id="rId5" imgW="4673520" imgH="457200" progId="Equation.DSMT4">
                  <p:embed/>
                </p:oleObj>
              </mc:Choice>
              <mc:Fallback>
                <p:oleObj name="Equation" r:id="rId5" imgW="46735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42420" y="1237218"/>
                        <a:ext cx="46736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k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123423"/>
              </p:ext>
            </p:extLst>
          </p:nvPr>
        </p:nvGraphicFramePr>
        <p:xfrm>
          <a:off x="2483768" y="1779910"/>
          <a:ext cx="3505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5" name="Equation" r:id="rId7" imgW="3504960" imgH="431640" progId="Equation.DSMT4">
                  <p:embed/>
                </p:oleObj>
              </mc:Choice>
              <mc:Fallback>
                <p:oleObj name="Equation" r:id="rId7" imgW="35049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1779910"/>
                        <a:ext cx="3505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9893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200" dirty="0" smtClean="0"/>
                  <a:t>Then: </a:t>
                </a:r>
                <a:endParaRPr lang="en-US" sz="1200" dirty="0"/>
              </a:p>
              <a:p>
                <a:endParaRPr lang="en-US" sz="10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4484688" algn="l"/>
                  </a:tabLst>
                </a:pPr>
                <a:endParaRPr lang="en-US" sz="12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tabLst>
                    <a:tab pos="893763" algn="l"/>
                    <a:tab pos="2870200" algn="l"/>
                    <a:tab pos="4484688" algn="l"/>
                  </a:tabLst>
                </a:pPr>
                <a:r>
                  <a:rPr lang="en-US" sz="16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endParaRPr lang="en-US" sz="1600" b="1" i="1" dirty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tabLst>
                    <a:tab pos="893763" algn="l"/>
                    <a:tab pos="2870200" algn="l"/>
                    <a:tab pos="4484688" algn="l"/>
                  </a:tabLst>
                </a:pPr>
                <a:r>
                  <a:rPr lang="en-US" sz="1200" b="1" dirty="0" smtClean="0">
                    <a:solidFill>
                      <a:srgbClr val="323232"/>
                    </a:solidFill>
                  </a:rPr>
                  <a:t>Expectation</a:t>
                </a:r>
                <a:r>
                  <a:rPr lang="en-US" sz="1200" dirty="0" smtClean="0">
                    <a:solidFill>
                      <a:srgbClr val="323232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 smtClean="0">
                    <a:solidFill>
                      <a:srgbClr val="323232"/>
                    </a:solidFill>
                  </a:rPr>
                  <a:t> </a:t>
                </a:r>
                <a:r>
                  <a:rPr lang="en-US" sz="1200" dirty="0">
                    <a:solidFill>
                      <a:srgbClr val="323232"/>
                    </a:solidFill>
                  </a:rPr>
                  <a:t>tends to true success </a:t>
                </a:r>
                <a:r>
                  <a:rPr lang="en-US" sz="1200" dirty="0" smtClean="0">
                    <a:solidFill>
                      <a:srgbClr val="323232"/>
                    </a:solidFill>
                  </a:rPr>
                  <a:t>probability</a:t>
                </a:r>
              </a:p>
              <a:p>
                <a:pPr>
                  <a:tabLst>
                    <a:tab pos="893763" algn="l"/>
                    <a:tab pos="2870200" algn="l"/>
                    <a:tab pos="4484688" algn="l"/>
                  </a:tabLst>
                </a:pPr>
                <a:endParaRPr lang="de-DE" sz="700" dirty="0" smtClean="0"/>
              </a:p>
              <a:p>
                <a:pPr>
                  <a:tabLst>
                    <a:tab pos="893763" algn="l"/>
                    <a:tab pos="2870200" algn="l"/>
                    <a:tab pos="4484688" algn="l"/>
                  </a:tabLst>
                </a:pPr>
                <a:endParaRPr lang="de-DE" sz="700" dirty="0" smtClean="0"/>
              </a:p>
              <a:p>
                <a:pPr>
                  <a:tabLst>
                    <a:tab pos="893763" algn="l"/>
                    <a:tab pos="2870200" algn="l"/>
                    <a:tab pos="4484688" algn="l"/>
                  </a:tabLst>
                </a:pPr>
                <a:r>
                  <a:rPr lang="de-DE" dirty="0" smtClean="0"/>
                  <a:t>	</a:t>
                </a:r>
              </a:p>
              <a:p>
                <a:pPr>
                  <a:tabLst>
                    <a:tab pos="893763" algn="l"/>
                    <a:tab pos="2870200" algn="l"/>
                    <a:tab pos="4484688" algn="l"/>
                  </a:tabLst>
                </a:pPr>
                <a:r>
                  <a:rPr lang="de-DE" dirty="0" smtClean="0"/>
                  <a:t>	</a:t>
                </a:r>
              </a:p>
              <a:p>
                <a:pPr>
                  <a:tabLst>
                    <a:tab pos="893763" algn="l"/>
                    <a:tab pos="2870200" algn="l"/>
                    <a:tab pos="4484688" algn="l"/>
                  </a:tabLst>
                </a:pPr>
                <a:r>
                  <a:rPr lang="de-DE" sz="1200" b="1" dirty="0" err="1" smtClean="0"/>
                  <a:t>Variance</a:t>
                </a:r>
                <a:r>
                  <a:rPr lang="de-DE" sz="1200" dirty="0" smtClean="0"/>
                  <a:t> of </a:t>
                </a:r>
                <a:r>
                  <a:rPr lang="de-DE" sz="1200" dirty="0" err="1" smtClean="0"/>
                  <a:t>posterior</a:t>
                </a:r>
                <a:r>
                  <a:rPr lang="en-US" sz="1200" dirty="0" smtClean="0">
                    <a:solidFill>
                      <a:srgbClr val="32323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rgbClr val="323232"/>
                    </a:solidFill>
                  </a:rPr>
                  <a:t> tends to </a:t>
                </a:r>
                <a:r>
                  <a:rPr lang="en-US" sz="1200" dirty="0" smtClean="0">
                    <a:solidFill>
                      <a:srgbClr val="323232"/>
                    </a:solidFill>
                  </a:rPr>
                  <a:t>0</a:t>
                </a: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2870200" algn="l"/>
                    <a:tab pos="4484688" algn="l"/>
                  </a:tabLst>
                </a:pPr>
                <a:endParaRPr lang="en-US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 rotWithShape="1">
                <a:blip r:embed="rId3"/>
                <a:stretch>
                  <a:fillRect l="-13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Coin</a:t>
            </a:r>
            <a:r>
              <a:rPr lang="de-DE" dirty="0" smtClean="0"/>
              <a:t> </a:t>
            </a:r>
            <a:r>
              <a:rPr lang="de-DE" dirty="0" err="1" smtClean="0"/>
              <a:t>Toss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Asymptotics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39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=""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806882"/>
              </p:ext>
            </p:extLst>
          </p:nvPr>
        </p:nvGraphicFramePr>
        <p:xfrm>
          <a:off x="1842420" y="1237218"/>
          <a:ext cx="4673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2" name="Equation" r:id="rId5" imgW="4673520" imgH="457200" progId="Equation.DSMT4">
                  <p:embed/>
                </p:oleObj>
              </mc:Choice>
              <mc:Fallback>
                <p:oleObj name="Equation" r:id="rId5" imgW="46735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42420" y="1237218"/>
                        <a:ext cx="46736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k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869226"/>
              </p:ext>
            </p:extLst>
          </p:nvPr>
        </p:nvGraphicFramePr>
        <p:xfrm>
          <a:off x="2483768" y="1779910"/>
          <a:ext cx="3505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3" name="Equation" r:id="rId7" imgW="3504960" imgH="431640" progId="Equation.DSMT4">
                  <p:embed/>
                </p:oleObj>
              </mc:Choice>
              <mc:Fallback>
                <p:oleObj name="Equation" r:id="rId7" imgW="35049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1779910"/>
                        <a:ext cx="3505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k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769421"/>
              </p:ext>
            </p:extLst>
          </p:nvPr>
        </p:nvGraphicFramePr>
        <p:xfrm>
          <a:off x="619648" y="2951962"/>
          <a:ext cx="2374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4" name="Equation" r:id="rId9" imgW="2374560" imgH="419040" progId="Equation.DSMT4">
                  <p:embed/>
                </p:oleObj>
              </mc:Choice>
              <mc:Fallback>
                <p:oleObj name="Equation" r:id="rId9" imgW="23745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648" y="2951962"/>
                        <a:ext cx="23749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91725"/>
              </p:ext>
            </p:extLst>
          </p:nvPr>
        </p:nvGraphicFramePr>
        <p:xfrm>
          <a:off x="611560" y="4155714"/>
          <a:ext cx="2616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5" name="Equation" r:id="rId11" imgW="2616120" imgH="457200" progId="Equation.DSMT4">
                  <p:embed/>
                </p:oleObj>
              </mc:Choice>
              <mc:Fallback>
                <p:oleObj name="Equation" r:id="rId11" imgW="26161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4155714"/>
                        <a:ext cx="2616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5077" name="Picture 8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611" y="2857399"/>
            <a:ext cx="3119216" cy="196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2168596"/>
              </p:ext>
            </p:extLst>
          </p:nvPr>
        </p:nvGraphicFramePr>
        <p:xfrm>
          <a:off x="5911552" y="2824163"/>
          <a:ext cx="1828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6" name="Equation" r:id="rId14" imgW="1828800" imgH="431640" progId="Equation.DSMT4">
                  <p:embed/>
                </p:oleObj>
              </mc:Choice>
              <mc:Fallback>
                <p:oleObj name="Equation" r:id="rId14" imgW="18288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1552" y="2824163"/>
                        <a:ext cx="1828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62591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smtClean="0"/>
              <a:t>Course Setup</a:t>
            </a:r>
            <a:endParaRPr lang="de-DE" altLang="x-non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b="1" dirty="0" err="1" smtClean="0"/>
              <a:t>Recap</a:t>
            </a:r>
            <a:r>
              <a:rPr lang="de-DE" altLang="x-none" b="1" dirty="0"/>
              <a:t>: </a:t>
            </a:r>
            <a:r>
              <a:rPr lang="de-DE" altLang="x-none" b="1" dirty="0" err="1" smtClean="0"/>
              <a:t>Probabilities</a:t>
            </a:r>
            <a:r>
              <a:rPr lang="de-DE" altLang="x-none" b="1" dirty="0" smtClean="0"/>
              <a:t> and </a:t>
            </a:r>
            <a:r>
              <a:rPr lang="de-DE" altLang="x-none" b="1" dirty="0" err="1" smtClean="0"/>
              <a:t>Distributions</a:t>
            </a:r>
            <a:r>
              <a:rPr lang="de-DE" altLang="x-none" b="1" dirty="0" smtClean="0"/>
              <a:t> (Unit </a:t>
            </a:r>
            <a:r>
              <a:rPr lang="de-DE" altLang="x-none" b="1" dirty="0"/>
              <a:t>1</a:t>
            </a:r>
            <a:r>
              <a:rPr lang="de-DE" altLang="x-none" b="1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Recap</a:t>
            </a:r>
            <a:r>
              <a:rPr lang="de-DE" altLang="x-none" dirty="0" smtClean="0"/>
              <a:t>: Main </a:t>
            </a:r>
            <a:r>
              <a:rPr lang="de-DE" altLang="x-none" dirty="0" err="1" smtClean="0"/>
              <a:t>Concepts</a:t>
            </a:r>
            <a:r>
              <a:rPr lang="de-DE" altLang="x-none" dirty="0" smtClean="0"/>
              <a:t> of Unit 2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Example</a:t>
            </a:r>
            <a:r>
              <a:rPr lang="de-DE" altLang="x-none" dirty="0" smtClean="0"/>
              <a:t>: </a:t>
            </a:r>
            <a:r>
              <a:rPr lang="de-DE" altLang="x-none" dirty="0" err="1" smtClean="0"/>
              <a:t>Bayesian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Inference</a:t>
            </a:r>
            <a:r>
              <a:rPr lang="de-DE" altLang="x-none" dirty="0" smtClean="0"/>
              <a:t> </a:t>
            </a:r>
            <a:endParaRPr lang="de-DE" altLang="x-non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Example</a:t>
            </a:r>
            <a:r>
              <a:rPr lang="de-DE" altLang="x-none" dirty="0" smtClean="0"/>
              <a:t>: </a:t>
            </a:r>
            <a:r>
              <a:rPr lang="de-DE" altLang="x-none" dirty="0" err="1"/>
              <a:t>Multiplication</a:t>
            </a:r>
            <a:r>
              <a:rPr lang="de-DE" altLang="x-none" dirty="0"/>
              <a:t> of Normal </a:t>
            </a:r>
            <a:r>
              <a:rPr lang="de-DE" altLang="x-none" dirty="0" err="1"/>
              <a:t>Distributions</a:t>
            </a:r>
            <a:endParaRPr lang="de-DE" altLang="x-none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Example</a:t>
            </a:r>
            <a:r>
              <a:rPr lang="de-DE" altLang="x-none" dirty="0"/>
              <a:t>: </a:t>
            </a:r>
            <a:r>
              <a:rPr lang="de-DE" altLang="x-none" dirty="0" err="1"/>
              <a:t>Decision</a:t>
            </a:r>
            <a:r>
              <a:rPr lang="de-DE" altLang="x-none" dirty="0"/>
              <a:t>-Making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Hints</a:t>
            </a:r>
            <a:r>
              <a:rPr lang="de-DE" altLang="x-none" dirty="0"/>
              <a:t> </a:t>
            </a:r>
            <a:r>
              <a:rPr lang="de-DE" altLang="x-none" dirty="0" err="1"/>
              <a:t>for</a:t>
            </a:r>
            <a:r>
              <a:rPr lang="de-DE" altLang="x-none" dirty="0"/>
              <a:t> </a:t>
            </a:r>
            <a:r>
              <a:rPr lang="de-DE" altLang="x-none" dirty="0" err="1"/>
              <a:t>Exercise</a:t>
            </a:r>
            <a:r>
              <a:rPr lang="de-DE" altLang="x-none" dirty="0"/>
              <a:t> 1 (</a:t>
            </a:r>
            <a:r>
              <a:rPr lang="de-DE" altLang="x-none" dirty="0" err="1"/>
              <a:t>to</a:t>
            </a:r>
            <a:r>
              <a:rPr lang="de-DE" altLang="x-none" dirty="0"/>
              <a:t> </a:t>
            </a:r>
            <a:r>
              <a:rPr lang="de-DE" altLang="x-none" dirty="0" err="1"/>
              <a:t>be</a:t>
            </a:r>
            <a:r>
              <a:rPr lang="de-DE" altLang="x-none" dirty="0"/>
              <a:t> </a:t>
            </a:r>
            <a:r>
              <a:rPr lang="de-DE" altLang="x-none" dirty="0" err="1"/>
              <a:t>handed</a:t>
            </a:r>
            <a:r>
              <a:rPr lang="de-DE" altLang="x-none" dirty="0"/>
              <a:t> in </a:t>
            </a:r>
            <a:r>
              <a:rPr lang="de-DE" altLang="x-none" dirty="0" err="1"/>
              <a:t>Monday</a:t>
            </a:r>
            <a:r>
              <a:rPr lang="de-DE" altLang="x-none" dirty="0"/>
              <a:t> May 5)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4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29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200" dirty="0" smtClean="0"/>
                  <a:t>Then: </a:t>
                </a:r>
                <a:endParaRPr lang="en-US" sz="1200" dirty="0"/>
              </a:p>
              <a:p>
                <a:endParaRPr lang="en-US" sz="10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4484688" algn="l"/>
                  </a:tabLst>
                </a:pPr>
                <a:endParaRPr lang="en-US" sz="12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2870200" algn="l"/>
                    <a:tab pos="4484688" algn="l"/>
                  </a:tabLst>
                </a:pPr>
                <a:endParaRPr lang="en-US" sz="1200" dirty="0">
                  <a:solidFill>
                    <a:srgbClr val="323232"/>
                  </a:solidFill>
                </a:endParaRP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2870200" algn="l"/>
                    <a:tab pos="4484688" algn="l"/>
                  </a:tabLst>
                </a:pPr>
                <a:r>
                  <a:rPr lang="en-US" sz="1200" b="1" dirty="0" smtClean="0">
                    <a:solidFill>
                      <a:srgbClr val="323232"/>
                    </a:solidFill>
                  </a:rPr>
                  <a:t>Maximum A Posterior </a:t>
                </a:r>
                <a:r>
                  <a:rPr lang="en-US" sz="1200" dirty="0" smtClean="0">
                    <a:solidFill>
                      <a:srgbClr val="323232"/>
                    </a:solidFill>
                  </a:rPr>
                  <a:t>Estimator:	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  <a:tabLst>
                    <a:tab pos="893763" algn="l"/>
                    <a:tab pos="2870200" algn="l"/>
                    <a:tab pos="4484688" algn="l"/>
                  </a:tabLst>
                </a:pPr>
                <a:r>
                  <a:rPr lang="en-US" sz="1200" dirty="0" smtClean="0">
                    <a:solidFill>
                      <a:srgbClr val="323232"/>
                    </a:solidFill>
                  </a:rPr>
                  <a:t>Includes data &amp; prior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  <a:tabLst>
                    <a:tab pos="893763" algn="l"/>
                    <a:tab pos="2870200" algn="l"/>
                    <a:tab pos="4484688" algn="l"/>
                  </a:tabLst>
                </a:pPr>
                <a:r>
                  <a:rPr lang="en-US" sz="1200" dirty="0" smtClean="0">
                    <a:solidFill>
                      <a:srgbClr val="323232"/>
                    </a:solidFill>
                  </a:rPr>
                  <a:t>Prior can be “uninformative”, cf. Uniform(0,1) / Beta(1,1)</a:t>
                </a:r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 rotWithShape="1">
                <a:blip r:embed="rId3"/>
                <a:stretch>
                  <a:fillRect l="-13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Point </a:t>
            </a:r>
            <a:r>
              <a:rPr lang="de-DE" dirty="0" err="1" smtClean="0"/>
              <a:t>Estimates</a:t>
            </a:r>
            <a:r>
              <a:rPr lang="de-DE" dirty="0" smtClean="0"/>
              <a:t> of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Success</a:t>
            </a:r>
            <a:r>
              <a:rPr lang="de-DE" dirty="0" smtClean="0"/>
              <a:t>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40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=""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277897"/>
              </p:ext>
            </p:extLst>
          </p:nvPr>
        </p:nvGraphicFramePr>
        <p:xfrm>
          <a:off x="1842420" y="1237218"/>
          <a:ext cx="4673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3" name="Equation" r:id="rId5" imgW="4673520" imgH="457200" progId="Equation.DSMT4">
                  <p:embed/>
                </p:oleObj>
              </mc:Choice>
              <mc:Fallback>
                <p:oleObj name="Equation" r:id="rId5" imgW="46735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42420" y="1237218"/>
                        <a:ext cx="46736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k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148764"/>
              </p:ext>
            </p:extLst>
          </p:nvPr>
        </p:nvGraphicFramePr>
        <p:xfrm>
          <a:off x="2483768" y="1779910"/>
          <a:ext cx="3505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4" name="Equation" r:id="rId7" imgW="3504960" imgH="431640" progId="Equation.DSMT4">
                  <p:embed/>
                </p:oleObj>
              </mc:Choice>
              <mc:Fallback>
                <p:oleObj name="Equation" r:id="rId7" imgW="35049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1779910"/>
                        <a:ext cx="3505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994109"/>
              </p:ext>
            </p:extLst>
          </p:nvPr>
        </p:nvGraphicFramePr>
        <p:xfrm>
          <a:off x="3120971" y="2610138"/>
          <a:ext cx="3416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5" name="Equation" r:id="rId9" imgW="3416040" imgH="342720" progId="Equation.DSMT4">
                  <p:embed/>
                </p:oleObj>
              </mc:Choice>
              <mc:Fallback>
                <p:oleObj name="Equation" r:id="rId9" imgW="34160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20971" y="2610138"/>
                        <a:ext cx="3416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168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198385"/>
            <a:ext cx="2553225" cy="1655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Gerade Verbindung mit Pfeil 11"/>
          <p:cNvCxnSpPr/>
          <p:nvPr/>
        </p:nvCxnSpPr>
        <p:spPr bwMode="gray">
          <a:xfrm>
            <a:off x="8050382" y="2125698"/>
            <a:ext cx="0" cy="254412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 bwMode="gray">
          <a:xfrm>
            <a:off x="8316416" y="2278098"/>
            <a:ext cx="329658" cy="0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681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i="1" dirty="0" smtClean="0">
                    <a:solidFill>
                      <a:srgbClr val="323232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sz="1200" dirty="0" smtClean="0"/>
                  <a:t>Then: </a:t>
                </a:r>
                <a:endParaRPr lang="en-US" sz="1200" dirty="0"/>
              </a:p>
              <a:p>
                <a:endParaRPr lang="en-US" sz="10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4484688" algn="l"/>
                  </a:tabLst>
                </a:pPr>
                <a:endParaRPr lang="en-US" sz="1200" i="1" dirty="0" smtClean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2870200" algn="l"/>
                    <a:tab pos="4484688" algn="l"/>
                  </a:tabLst>
                </a:pPr>
                <a:endParaRPr lang="en-US" sz="1200" dirty="0">
                  <a:solidFill>
                    <a:srgbClr val="323232"/>
                  </a:solidFill>
                </a:endParaRP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2870200" algn="l"/>
                    <a:tab pos="4484688" algn="l"/>
                  </a:tabLst>
                </a:pPr>
                <a:r>
                  <a:rPr lang="en-US" sz="1200" b="1" dirty="0" smtClean="0">
                    <a:solidFill>
                      <a:srgbClr val="323232"/>
                    </a:solidFill>
                  </a:rPr>
                  <a:t>Maximum A Posterior </a:t>
                </a:r>
                <a:r>
                  <a:rPr lang="en-US" sz="1200" dirty="0" smtClean="0">
                    <a:solidFill>
                      <a:srgbClr val="323232"/>
                    </a:solidFill>
                  </a:rPr>
                  <a:t>Estimator:	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  <a:tabLst>
                    <a:tab pos="893763" algn="l"/>
                    <a:tab pos="2870200" algn="l"/>
                    <a:tab pos="4484688" algn="l"/>
                  </a:tabLst>
                </a:pPr>
                <a:r>
                  <a:rPr lang="en-US" sz="1200" dirty="0" smtClean="0">
                    <a:solidFill>
                      <a:srgbClr val="323232"/>
                    </a:solidFill>
                  </a:rPr>
                  <a:t>Includes data &amp; prior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  <a:tabLst>
                    <a:tab pos="893763" algn="l"/>
                    <a:tab pos="2870200" algn="l"/>
                    <a:tab pos="4484688" algn="l"/>
                  </a:tabLst>
                </a:pPr>
                <a:r>
                  <a:rPr lang="en-US" sz="1200" dirty="0" smtClean="0">
                    <a:solidFill>
                      <a:srgbClr val="323232"/>
                    </a:solidFill>
                  </a:rPr>
                  <a:t>Prior can be “uninformative”, cf. Uniform(0,1) / Beta(1,1)</a:t>
                </a:r>
              </a:p>
              <a:p>
                <a:pPr>
                  <a:lnSpc>
                    <a:spcPct val="250000"/>
                  </a:lnSpc>
                  <a:tabLst>
                    <a:tab pos="893763" algn="l"/>
                    <a:tab pos="2870200" algn="l"/>
                    <a:tab pos="4484688" algn="l"/>
                  </a:tabLst>
                </a:pPr>
                <a:r>
                  <a:rPr lang="en-US" sz="1200" b="1" dirty="0" smtClean="0">
                    <a:solidFill>
                      <a:srgbClr val="323232"/>
                    </a:solidFill>
                  </a:rPr>
                  <a:t>Maximum Likelihood </a:t>
                </a:r>
                <a:r>
                  <a:rPr lang="en-US" sz="1200" dirty="0" smtClean="0">
                    <a:solidFill>
                      <a:srgbClr val="323232"/>
                    </a:solidFill>
                  </a:rPr>
                  <a:t>Estimator:	</a:t>
                </a: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2870200" algn="l"/>
                    <a:tab pos="4484688" algn="l"/>
                  </a:tabLst>
                </a:pPr>
                <a:r>
                  <a:rPr lang="en-US" sz="1200" dirty="0" smtClean="0">
                    <a:solidFill>
                      <a:srgbClr val="323232"/>
                    </a:solidFill>
                  </a:rPr>
                  <a:t>- Includes data only</a:t>
                </a:r>
                <a:endParaRPr lang="en-US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 rotWithShape="1">
                <a:blip r:embed="rId3"/>
                <a:stretch>
                  <a:fillRect l="-13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Point </a:t>
            </a:r>
            <a:r>
              <a:rPr lang="de-DE" dirty="0" err="1" smtClean="0"/>
              <a:t>Estimates</a:t>
            </a:r>
            <a:r>
              <a:rPr lang="de-DE" dirty="0" smtClean="0"/>
              <a:t> of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Success</a:t>
            </a:r>
            <a:r>
              <a:rPr lang="de-DE" dirty="0" smtClean="0"/>
              <a:t> </a:t>
            </a:r>
            <a:r>
              <a:rPr lang="de-DE" dirty="0" err="1" smtClean="0"/>
              <a:t>Probability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41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=""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141516"/>
              </p:ext>
            </p:extLst>
          </p:nvPr>
        </p:nvGraphicFramePr>
        <p:xfrm>
          <a:off x="1842420" y="1237218"/>
          <a:ext cx="4673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8" name="Equation" r:id="rId5" imgW="4673520" imgH="457200" progId="Equation.DSMT4">
                  <p:embed/>
                </p:oleObj>
              </mc:Choice>
              <mc:Fallback>
                <p:oleObj name="Equation" r:id="rId5" imgW="46735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42420" y="1237218"/>
                        <a:ext cx="46736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k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705316"/>
              </p:ext>
            </p:extLst>
          </p:nvPr>
        </p:nvGraphicFramePr>
        <p:xfrm>
          <a:off x="2483768" y="1779910"/>
          <a:ext cx="3505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79" name="Equation" r:id="rId7" imgW="3504960" imgH="431640" progId="Equation.DSMT4">
                  <p:embed/>
                </p:oleObj>
              </mc:Choice>
              <mc:Fallback>
                <p:oleObj name="Equation" r:id="rId7" imgW="35049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1779910"/>
                        <a:ext cx="3505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513197"/>
              </p:ext>
            </p:extLst>
          </p:nvPr>
        </p:nvGraphicFramePr>
        <p:xfrm>
          <a:off x="3120971" y="2610138"/>
          <a:ext cx="3416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80" name="Equation" r:id="rId9" imgW="3416040" imgH="342720" progId="Equation.DSMT4">
                  <p:embed/>
                </p:oleObj>
              </mc:Choice>
              <mc:Fallback>
                <p:oleObj name="Equation" r:id="rId9" imgW="34160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20971" y="2610138"/>
                        <a:ext cx="3416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942224"/>
              </p:ext>
            </p:extLst>
          </p:nvPr>
        </p:nvGraphicFramePr>
        <p:xfrm>
          <a:off x="3123192" y="3737334"/>
          <a:ext cx="1879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81" name="Equation" r:id="rId11" imgW="1879560" imgH="406080" progId="Equation.DSMT4">
                  <p:embed/>
                </p:oleObj>
              </mc:Choice>
              <mc:Fallback>
                <p:oleObj name="Equation" r:id="rId11" imgW="187956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3192" y="3737334"/>
                        <a:ext cx="1879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168" name="Picture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198385"/>
            <a:ext cx="2553225" cy="1655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Gerade Verbindung mit Pfeil 11"/>
          <p:cNvCxnSpPr/>
          <p:nvPr/>
        </p:nvCxnSpPr>
        <p:spPr bwMode="gray">
          <a:xfrm>
            <a:off x="8050382" y="2125698"/>
            <a:ext cx="0" cy="254412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 bwMode="gray">
          <a:xfrm>
            <a:off x="8316416" y="2278098"/>
            <a:ext cx="329658" cy="0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178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tabLst>
                    <a:tab pos="893763" algn="l"/>
                    <a:tab pos="2238375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32323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de-DE" altLang="x-none" sz="1200" dirty="0"/>
                  <a:t>	</a:t>
                </a:r>
                <a:r>
                  <a:rPr lang="en-US" altLang="x-none" sz="1200" b="1" dirty="0"/>
                  <a:t>L</a:t>
                </a:r>
                <a:r>
                  <a:rPr lang="en-US" sz="1200" b="1" dirty="0"/>
                  <a:t>ikelihood</a:t>
                </a:r>
                <a:r>
                  <a:rPr lang="en-US" sz="1200" dirty="0"/>
                  <a:t> distribution </a:t>
                </a:r>
                <a:r>
                  <a:rPr lang="de-DE" sz="1200" dirty="0" err="1"/>
                  <a:t>for</a:t>
                </a:r>
                <a:r>
                  <a:rPr lang="de-DE" sz="1200" dirty="0"/>
                  <a:t> </a:t>
                </a:r>
                <a:r>
                  <a:rPr lang="de-DE" sz="1200" dirty="0" err="1" smtClean="0"/>
                  <a:t>data</a:t>
                </a:r>
                <a:r>
                  <a:rPr lang="de-DE" sz="1200" dirty="0" smtClean="0"/>
                  <a:t> </a:t>
                </a:r>
                <a:r>
                  <a:rPr lang="de-DE" altLang="x-none" sz="1200" dirty="0" smtClean="0"/>
                  <a:t>x=(</a:t>
                </a:r>
                <a:r>
                  <a:rPr lang="de-DE" altLang="x-none" sz="1200" dirty="0" err="1" smtClean="0"/>
                  <a:t>n,k</a:t>
                </a:r>
                <a:r>
                  <a:rPr lang="de-DE" altLang="x-none" sz="1200" dirty="0" smtClean="0"/>
                  <a:t>) </a:t>
                </a:r>
                <a:r>
                  <a:rPr lang="de-DE" altLang="x-none" sz="1200" dirty="0" err="1"/>
                  <a:t>given</a:t>
                </a:r>
                <a:r>
                  <a:rPr lang="de-DE" altLang="x-none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 altLang="x-none" sz="1200" dirty="0"/>
                  <a:t> (</a:t>
                </a:r>
                <a:r>
                  <a:rPr lang="de-DE" altLang="x-none" sz="1200" dirty="0" err="1"/>
                  <a:t>look</a:t>
                </a:r>
                <a:r>
                  <a:rPr lang="de-DE" altLang="x-none" sz="1200" dirty="0"/>
                  <a:t> at </a:t>
                </a:r>
                <a:r>
                  <a:rPr lang="de-DE" altLang="x-none" sz="1200" dirty="0" err="1"/>
                  <a:t>usecase</a:t>
                </a:r>
                <a:r>
                  <a:rPr lang="de-DE" altLang="x-none" sz="1200" dirty="0"/>
                  <a:t>)</a:t>
                </a:r>
              </a:p>
              <a:p>
                <a:pPr>
                  <a:lnSpc>
                    <a:spcPct val="150000"/>
                  </a:lnSpc>
                  <a:tabLst>
                    <a:tab pos="893763" algn="l"/>
                    <a:tab pos="2238375" algn="l"/>
                    <a:tab pos="4484688" algn="l"/>
                  </a:tabLst>
                </a:pPr>
                <a:r>
                  <a:rPr lang="de-DE" altLang="x-none" sz="1200" dirty="0"/>
                  <a:t>			</a:t>
                </a:r>
                <a:r>
                  <a:rPr lang="de-DE" altLang="x-none" sz="1200" b="1" dirty="0" err="1" smtClean="0"/>
                  <a:t>Binomial</a:t>
                </a:r>
                <a:r>
                  <a:rPr lang="de-DE" altLang="x-none" sz="1200" b="1" dirty="0" smtClean="0"/>
                  <a:t> Distribution</a:t>
                </a:r>
                <a:r>
                  <a:rPr lang="en-US" sz="1200" dirty="0" smtClean="0">
                    <a:solidFill>
                      <a:srgbClr val="323232"/>
                    </a:solidFill>
                  </a:rPr>
                  <a:t>	</a:t>
                </a:r>
              </a:p>
              <a:p>
                <a:pPr>
                  <a:lnSpc>
                    <a:spcPct val="250000"/>
                  </a:lnSpc>
                  <a:tabLst>
                    <a:tab pos="893763" algn="l"/>
                    <a:tab pos="2870200" algn="l"/>
                    <a:tab pos="4486275" algn="l"/>
                  </a:tabLst>
                </a:pPr>
                <a:r>
                  <a:rPr lang="en-US" sz="1200" b="1" dirty="0" smtClean="0">
                    <a:solidFill>
                      <a:srgbClr val="323232"/>
                    </a:solidFill>
                  </a:rPr>
                  <a:t>Maximum Likelihood</a:t>
                </a:r>
                <a:r>
                  <a:rPr lang="en-US" sz="1200" dirty="0" smtClean="0">
                    <a:solidFill>
                      <a:srgbClr val="323232"/>
                    </a:solidFill>
                  </a:rPr>
                  <a:t>:		(highest probability for k)</a:t>
                </a:r>
                <a:endParaRPr lang="de-DE" sz="1200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165552" cy="3563938"/>
              </a:xfrm>
              <a:blipFill rotWithShape="1">
                <a:blip r:embed="rId3"/>
                <a:stretch>
                  <a:fillRect l="-13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Recap</a:t>
            </a:r>
            <a:r>
              <a:rPr lang="de-DE" dirty="0" smtClean="0"/>
              <a:t>: Maximum </a:t>
            </a:r>
            <a:r>
              <a:rPr lang="de-DE" dirty="0" err="1" smtClean="0"/>
              <a:t>Likelihood</a:t>
            </a:r>
            <a:r>
              <a:rPr lang="de-DE" dirty="0" smtClean="0"/>
              <a:t> </a:t>
            </a:r>
            <a:r>
              <a:rPr lang="de-DE" dirty="0" err="1" smtClean="0"/>
              <a:t>Estimator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42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x-none" sz="12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5">
            <a:extLst>
              <a:ext uri="{FF2B5EF4-FFF2-40B4-BE49-F238E27FC236}">
                <a16:creationId xmlns=""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060139"/>
              </p:ext>
            </p:extLst>
          </p:nvPr>
        </p:nvGraphicFramePr>
        <p:xfrm>
          <a:off x="2537488" y="2170290"/>
          <a:ext cx="1625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02" name="Equation" r:id="rId5" imgW="1625400" imgH="342720" progId="Equation.DSMT4">
                  <p:embed/>
                </p:oleObj>
              </mc:Choice>
              <mc:Fallback>
                <p:oleObj name="Equation" r:id="rId5" imgW="162540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7488" y="2170290"/>
                        <a:ext cx="16256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324299"/>
              </p:ext>
            </p:extLst>
          </p:nvPr>
        </p:nvGraphicFramePr>
        <p:xfrm>
          <a:off x="1938536" y="1615474"/>
          <a:ext cx="2057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03" name="Equation" r:id="rId7" imgW="2057400" imgH="457200" progId="Equation.DSMT4">
                  <p:embed/>
                </p:oleObj>
              </mc:Choice>
              <mc:Fallback>
                <p:oleObj name="Equation" r:id="rId7" imgW="2057400" imgH="457200" progId="Equation.DSMT4">
                  <p:embed/>
                  <p:pic>
                    <p:nvPicPr>
                      <p:cNvPr id="0" name="Objek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536" y="1615474"/>
                        <a:ext cx="2057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571750"/>
            <a:ext cx="3816424" cy="238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473364"/>
              </p:ext>
            </p:extLst>
          </p:nvPr>
        </p:nvGraphicFramePr>
        <p:xfrm>
          <a:off x="4522316" y="3654425"/>
          <a:ext cx="1993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04" name="Equation" r:id="rId10" imgW="1993680" imgH="215640" progId="Equation.DSMT4">
                  <p:embed/>
                </p:oleObj>
              </mc:Choice>
              <mc:Fallback>
                <p:oleObj name="Equation" r:id="rId10" imgW="1993680" imgH="215640" progId="Equation.DSMT4">
                  <p:embed/>
                  <p:pic>
                    <p:nvPicPr>
                      <p:cNvPr id="0" name="Objek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2316" y="3654425"/>
                        <a:ext cx="19939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35277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smtClean="0"/>
              <a:t>Course Setup</a:t>
            </a:r>
            <a:endParaRPr lang="de-DE" altLang="x-non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Recap</a:t>
            </a:r>
            <a:r>
              <a:rPr lang="de-DE" altLang="x-none" dirty="0"/>
              <a:t>: </a:t>
            </a:r>
            <a:r>
              <a:rPr lang="de-DE" altLang="x-none" dirty="0" err="1" smtClean="0"/>
              <a:t>Probabilities</a:t>
            </a:r>
            <a:r>
              <a:rPr lang="de-DE" altLang="x-none" dirty="0" smtClean="0"/>
              <a:t> and </a:t>
            </a:r>
            <a:r>
              <a:rPr lang="de-DE" altLang="x-none" dirty="0" err="1" smtClean="0"/>
              <a:t>Distributions</a:t>
            </a:r>
            <a:r>
              <a:rPr lang="de-DE" altLang="x-none" dirty="0" smtClean="0"/>
              <a:t> (Unit </a:t>
            </a:r>
            <a:r>
              <a:rPr lang="de-DE" altLang="x-none" dirty="0"/>
              <a:t>1</a:t>
            </a:r>
            <a:r>
              <a:rPr lang="de-DE" altLang="x-none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Recap</a:t>
            </a:r>
            <a:r>
              <a:rPr lang="de-DE" altLang="x-none" dirty="0" smtClean="0"/>
              <a:t>: Main </a:t>
            </a:r>
            <a:r>
              <a:rPr lang="de-DE" altLang="x-none" dirty="0" err="1" smtClean="0"/>
              <a:t>Concepts</a:t>
            </a:r>
            <a:r>
              <a:rPr lang="de-DE" altLang="x-none" dirty="0" smtClean="0"/>
              <a:t> of Unit 2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Example</a:t>
            </a:r>
            <a:r>
              <a:rPr lang="de-DE" altLang="x-none" dirty="0" smtClean="0"/>
              <a:t>: </a:t>
            </a:r>
            <a:r>
              <a:rPr lang="de-DE" altLang="x-none" dirty="0" err="1" smtClean="0"/>
              <a:t>Bayesian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Inference</a:t>
            </a:r>
            <a:endParaRPr lang="de-DE" altLang="x-none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b="1" dirty="0" err="1" smtClean="0"/>
              <a:t>Example</a:t>
            </a:r>
            <a:r>
              <a:rPr lang="de-DE" altLang="x-none" b="1" dirty="0" smtClean="0"/>
              <a:t>: </a:t>
            </a:r>
            <a:r>
              <a:rPr lang="de-DE" altLang="x-none" b="1" dirty="0" err="1" smtClean="0"/>
              <a:t>Multiplication</a:t>
            </a:r>
            <a:r>
              <a:rPr lang="de-DE" altLang="x-none" b="1" dirty="0" smtClean="0"/>
              <a:t> of Normal </a:t>
            </a:r>
            <a:r>
              <a:rPr lang="de-DE" altLang="x-none" b="1" dirty="0" err="1" smtClean="0"/>
              <a:t>Distributions</a:t>
            </a:r>
            <a:endParaRPr lang="de-DE" altLang="x-none" b="1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Example</a:t>
            </a:r>
            <a:r>
              <a:rPr lang="de-DE" altLang="x-none" dirty="0"/>
              <a:t>: </a:t>
            </a:r>
            <a:r>
              <a:rPr lang="de-DE" altLang="x-none" dirty="0" err="1"/>
              <a:t>Decision</a:t>
            </a:r>
            <a:r>
              <a:rPr lang="de-DE" altLang="x-none" dirty="0"/>
              <a:t>-Making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/>
              <a:t>Hints</a:t>
            </a:r>
            <a:r>
              <a:rPr lang="de-DE" altLang="x-none" dirty="0"/>
              <a:t> </a:t>
            </a:r>
            <a:r>
              <a:rPr lang="de-DE" altLang="x-none" dirty="0" err="1"/>
              <a:t>for</a:t>
            </a:r>
            <a:r>
              <a:rPr lang="de-DE" altLang="x-none" dirty="0"/>
              <a:t> </a:t>
            </a:r>
            <a:r>
              <a:rPr lang="de-DE" altLang="x-none" dirty="0" err="1"/>
              <a:t>Exercise</a:t>
            </a:r>
            <a:r>
              <a:rPr lang="de-DE" altLang="x-none" dirty="0"/>
              <a:t> 1 (</a:t>
            </a:r>
            <a:r>
              <a:rPr lang="de-DE" altLang="x-none" dirty="0" err="1"/>
              <a:t>to</a:t>
            </a:r>
            <a:r>
              <a:rPr lang="de-DE" altLang="x-none" dirty="0"/>
              <a:t> </a:t>
            </a:r>
            <a:r>
              <a:rPr lang="de-DE" altLang="x-none" dirty="0" err="1"/>
              <a:t>be</a:t>
            </a:r>
            <a:r>
              <a:rPr lang="de-DE" altLang="x-none" dirty="0"/>
              <a:t> </a:t>
            </a:r>
            <a:r>
              <a:rPr lang="de-DE" altLang="x-none" dirty="0" err="1"/>
              <a:t>handed</a:t>
            </a:r>
            <a:r>
              <a:rPr lang="de-DE" altLang="x-none" dirty="0"/>
              <a:t> in </a:t>
            </a:r>
            <a:r>
              <a:rPr lang="de-DE" altLang="x-none" dirty="0" err="1"/>
              <a:t>Monday</a:t>
            </a:r>
            <a:r>
              <a:rPr lang="de-DE" altLang="x-none" dirty="0"/>
              <a:t> May 5)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43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3419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1CDA32F0-6735-60DC-3B6C-C5E27A33190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835969"/>
              </a:xfrm>
            </p:spPr>
            <p:txBody>
              <a:bodyPr/>
              <a:lstStyle/>
              <a:p>
                <a:r>
                  <a:rPr lang="en-US" b="1" dirty="0"/>
                  <a:t>Bayes Rule for Random Variables</a:t>
                </a:r>
                <a:r>
                  <a:rPr lang="en-US" dirty="0"/>
                  <a:t>. </a:t>
                </a:r>
                <a:r>
                  <a:rPr lang="en-US" i="1" dirty="0"/>
                  <a:t>For any probability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 over two random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i="1" dirty="0"/>
                  <a:t>, it holds </a:t>
                </a:r>
              </a:p>
              <a:p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Conjugacy</a:t>
                </a:r>
                <a:r>
                  <a:rPr lang="en-US" dirty="0"/>
                  <a:t>. </a:t>
                </a:r>
                <a:r>
                  <a:rPr lang="en-US" i="1" dirty="0"/>
                  <a:t>A family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i="1" dirty="0"/>
                  <a:t> is conjugate if the 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is part of the same family as the prior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i="1" dirty="0"/>
                  <a:t> for any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r>
                  <a:rPr lang="en-US" b="1" dirty="0"/>
                  <a:t>Big Advantage</a:t>
                </a:r>
                <a:r>
                  <a:rPr lang="en-US" dirty="0"/>
                  <a:t>: Computing the exact posterior is computationally efficient!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CDA32F0-6735-60DC-3B6C-C5E27A331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877051" cy="1835969"/>
              </a:xfrm>
              <a:blipFill>
                <a:blip r:embed="rId2"/>
                <a:stretch>
                  <a:fillRect t="-685" b="-1116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BACD71BC-9BBC-FB63-A616-C5997576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Probability </a:t>
            </a:r>
            <a:r>
              <a:rPr lang="en-US" dirty="0"/>
              <a:t>Distributions: Conjugacy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C1614B32-91C3-A61F-BB99-A23E64286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349" y="1162313"/>
            <a:ext cx="580712" cy="84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8EFF2E2-FC04-B53C-FADD-23B54B5522E6}"/>
              </a:ext>
            </a:extLst>
          </p:cNvPr>
          <p:cNvSpPr txBox="1"/>
          <p:nvPr/>
        </p:nvSpPr>
        <p:spPr bwMode="gray">
          <a:xfrm>
            <a:off x="7492106" y="1995686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Howard </a:t>
            </a:r>
            <a:r>
              <a:rPr lang="en-GB" sz="800" b="1" dirty="0" err="1">
                <a:solidFill>
                  <a:srgbClr val="333539"/>
                </a:solidFill>
              </a:rPr>
              <a:t>Raiffa</a:t>
            </a:r>
            <a:r>
              <a:rPr lang="en-GB" sz="800" b="1" dirty="0">
                <a:solidFill>
                  <a:srgbClr val="333539"/>
                </a:solidFill>
              </a:rPr>
              <a:t/>
            </a:r>
            <a:br>
              <a:rPr lang="en-GB" sz="800" b="1" dirty="0">
                <a:solidFill>
                  <a:srgbClr val="333539"/>
                </a:solidFill>
              </a:rPr>
            </a:br>
            <a:r>
              <a:rPr lang="en-GB" sz="800" b="1" dirty="0">
                <a:solidFill>
                  <a:srgbClr val="333539"/>
                </a:solidFill>
              </a:rPr>
              <a:t>(1924 – 2016)</a:t>
            </a:r>
          </a:p>
        </p:txBody>
      </p:sp>
      <p:pic>
        <p:nvPicPr>
          <p:cNvPr id="1028" name="Picture 4" descr="May be a black-and-white image of 1 person">
            <a:extLst>
              <a:ext uri="{FF2B5EF4-FFF2-40B4-BE49-F238E27FC236}">
                <a16:creationId xmlns="" xmlns:a16="http://schemas.microsoft.com/office/drawing/2014/main" id="{7158F1E6-EEBC-2E31-2970-C51B489C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128" y="2411312"/>
            <a:ext cx="611153" cy="7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1B2EF38-1E55-6D8B-25F1-B2EC6EC1A392}"/>
              </a:ext>
            </a:extLst>
          </p:cNvPr>
          <p:cNvSpPr txBox="1"/>
          <p:nvPr/>
        </p:nvSpPr>
        <p:spPr bwMode="gray">
          <a:xfrm>
            <a:off x="7528620" y="3166814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Robert </a:t>
            </a:r>
            <a:r>
              <a:rPr lang="en-GB" sz="800" b="1" dirty="0" err="1">
                <a:solidFill>
                  <a:srgbClr val="333539"/>
                </a:solidFill>
              </a:rPr>
              <a:t>Osher</a:t>
            </a:r>
            <a:r>
              <a:rPr lang="en-GB" sz="800" b="1" dirty="0">
                <a:solidFill>
                  <a:srgbClr val="333539"/>
                </a:solidFill>
              </a:rPr>
              <a:t> </a:t>
            </a:r>
            <a:r>
              <a:rPr lang="en-GB" sz="800" b="1" dirty="0" err="1">
                <a:solidFill>
                  <a:srgbClr val="333539"/>
                </a:solidFill>
              </a:rPr>
              <a:t>Schlaifer</a:t>
            </a:r>
            <a:r>
              <a:rPr lang="en-GB" sz="800" b="1" dirty="0">
                <a:solidFill>
                  <a:srgbClr val="333539"/>
                </a:solidFill>
              </a:rPr>
              <a:t/>
            </a:r>
            <a:br>
              <a:rPr lang="en-GB" sz="800" b="1" dirty="0">
                <a:solidFill>
                  <a:srgbClr val="333539"/>
                </a:solidFill>
              </a:rPr>
            </a:br>
            <a:r>
              <a:rPr lang="en-GB" sz="800" b="1" dirty="0">
                <a:solidFill>
                  <a:srgbClr val="333539"/>
                </a:solidFill>
              </a:rPr>
              <a:t>(1914 – 1994)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15526162-D1D7-9637-E781-168A7382637E}"/>
              </a:ext>
            </a:extLst>
          </p:cNvPr>
          <p:cNvSpPr/>
          <p:nvPr/>
        </p:nvSpPr>
        <p:spPr bwMode="gray">
          <a:xfrm>
            <a:off x="2843808" y="2124454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FA0EA65D-BBB8-46E0-1C64-952BF833994C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gray">
          <a:xfrm flipV="1">
            <a:off x="2568718" y="2268470"/>
            <a:ext cx="275090" cy="4137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49F31D7-7CCA-2A16-74A3-6092C4C1A316}"/>
              </a:ext>
            </a:extLst>
          </p:cNvPr>
          <p:cNvSpPr txBox="1"/>
          <p:nvPr/>
        </p:nvSpPr>
        <p:spPr bwMode="gray">
          <a:xfrm>
            <a:off x="1691679" y="2201837"/>
            <a:ext cx="877039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Posterior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531A6F18-BD15-742B-8B53-DDC63E492933}"/>
              </a:ext>
            </a:extLst>
          </p:cNvPr>
          <p:cNvSpPr/>
          <p:nvPr/>
        </p:nvSpPr>
        <p:spPr bwMode="gray">
          <a:xfrm>
            <a:off x="3602330" y="1980438"/>
            <a:ext cx="1113686" cy="288032"/>
          </a:xfrm>
          <a:prstGeom prst="roundRect">
            <a:avLst/>
          </a:prstGeom>
          <a:noFill/>
          <a:ln>
            <a:solidFill>
              <a:srgbClr val="B106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748F3C84-F071-7581-B5AE-1F8D73F93F36}"/>
              </a:ext>
            </a:extLst>
          </p:cNvPr>
          <p:cNvCxnSpPr>
            <a:cxnSpLocks/>
            <a:endCxn id="14" idx="3"/>
          </p:cNvCxnSpPr>
          <p:nvPr/>
        </p:nvCxnSpPr>
        <p:spPr bwMode="gray">
          <a:xfrm flipH="1">
            <a:off x="4716016" y="1980438"/>
            <a:ext cx="720080" cy="14401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730C24B8-896F-70E1-C2DA-85FCAEE4A1B3}"/>
                  </a:ext>
                </a:extLst>
              </p:cNvPr>
              <p:cNvSpPr txBox="1"/>
              <p:nvPr/>
            </p:nvSpPr>
            <p:spPr bwMode="gray">
              <a:xfrm>
                <a:off x="5412167" y="1859378"/>
                <a:ext cx="672001" cy="2160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rgbClr val="B1063A"/>
                  </a:buClr>
                  <a:buSzPct val="9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x-none" sz="1200" dirty="0" err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0C24B8-896F-70E1-C2DA-85FCAEE4A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412167" y="1859378"/>
                <a:ext cx="672001" cy="216024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="" xmlns:a16="http://schemas.microsoft.com/office/drawing/2014/main" id="{4CB24163-5E5E-B44B-875E-74BBC7E06E08}"/>
              </a:ext>
            </a:extLst>
          </p:cNvPr>
          <p:cNvSpPr/>
          <p:nvPr/>
        </p:nvSpPr>
        <p:spPr bwMode="gray">
          <a:xfrm>
            <a:off x="4260508" y="1980438"/>
            <a:ext cx="383499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FADDD6E0-748C-C677-B41F-5EA441E5A151}"/>
              </a:ext>
            </a:extLst>
          </p:cNvPr>
          <p:cNvCxnSpPr>
            <a:cxnSpLocks/>
            <a:stCxn id="21" idx="1"/>
          </p:cNvCxnSpPr>
          <p:nvPr/>
        </p:nvCxnSpPr>
        <p:spPr bwMode="gray">
          <a:xfrm flipH="1" flipV="1">
            <a:off x="4644007" y="2268470"/>
            <a:ext cx="512710" cy="14401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104C18A-B078-8538-8727-B92A1ADCC718}"/>
              </a:ext>
            </a:extLst>
          </p:cNvPr>
          <p:cNvSpPr txBox="1"/>
          <p:nvPr/>
        </p:nvSpPr>
        <p:spPr bwMode="gray">
          <a:xfrm>
            <a:off x="5156717" y="2304474"/>
            <a:ext cx="67200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Prior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44D5DD2D-C394-04C7-CC0E-0556645C812A}"/>
              </a:ext>
            </a:extLst>
          </p:cNvPr>
          <p:cNvSpPr/>
          <p:nvPr/>
        </p:nvSpPr>
        <p:spPr bwMode="gray">
          <a:xfrm>
            <a:off x="3636585" y="1984810"/>
            <a:ext cx="551914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29702448-5633-6F4A-77DB-32EEFC9A615E}"/>
              </a:ext>
            </a:extLst>
          </p:cNvPr>
          <p:cNvCxnSpPr>
            <a:cxnSpLocks/>
            <a:stCxn id="36" idx="1"/>
            <a:endCxn id="32" idx="0"/>
          </p:cNvCxnSpPr>
          <p:nvPr/>
        </p:nvCxnSpPr>
        <p:spPr bwMode="gray">
          <a:xfrm flipH="1">
            <a:off x="3912542" y="1815666"/>
            <a:ext cx="179959" cy="1691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95F03C4-3E50-09AE-F0F7-C9A81F01E866}"/>
              </a:ext>
            </a:extLst>
          </p:cNvPr>
          <p:cNvSpPr txBox="1"/>
          <p:nvPr/>
        </p:nvSpPr>
        <p:spPr bwMode="gray">
          <a:xfrm>
            <a:off x="4092501" y="1707654"/>
            <a:ext cx="890453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Likelihood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6">
                <a:extLst>
                  <a:ext uri="{FF2B5EF4-FFF2-40B4-BE49-F238E27FC236}">
                    <a16:creationId xmlns="" xmlns:a16="http://schemas.microsoft.com/office/drawing/2014/main" id="{74BF930C-9C72-D709-7CA8-F5D97198A7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2534"/>
                  </p:ext>
                </p:extLst>
              </p:nvPr>
            </p:nvGraphicFramePr>
            <p:xfrm>
              <a:off x="755575" y="3075806"/>
              <a:ext cx="6480252" cy="161855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728193">
                      <a:extLst>
                        <a:ext uri="{9D8B030D-6E8A-4147-A177-3AD203B41FA5}">
                          <a16:colId xmlns="" xmlns:a16="http://schemas.microsoft.com/office/drawing/2014/main" val="3010203242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="" xmlns:a16="http://schemas.microsoft.com/office/drawing/2014/main" val="794964510"/>
                        </a:ext>
                      </a:extLst>
                    </a:gridCol>
                    <a:gridCol w="3239891">
                      <a:extLst>
                        <a:ext uri="{9D8B030D-6E8A-4147-A177-3AD203B41FA5}">
                          <a16:colId xmlns="" xmlns:a16="http://schemas.microsoft.com/office/drawing/2014/main" val="13549834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Likelihood</a:t>
                          </a:r>
                          <a:r>
                            <a:rPr lang="en-US" sz="12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Prior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1" dirty="0"/>
                            <a:t>Posterior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35745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Ber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1200" b="0" i="1" dirty="0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3351851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i="0" dirty="0" smtClean="0">
                                    <a:latin typeface="Cambria Math" panose="02040503050406030204" pitchFamily="18" charset="0"/>
                                  </a:rPr>
                                  <m:t>Beta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1200" b="0" i="1" dirty="0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38473746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b="0" i="1" dirty="0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i="1" dirty="0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ctrlPr>
                                      <a:rPr lang="en-US" sz="1200" i="1" dirty="0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200" b="0" i="1" dirty="0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200" b="0" i="1" dirty="0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200" i="1" dirty="0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120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>
                                      <m:fPr>
                                        <m:ctrlPr>
                                          <a:rPr lang="en-US" sz="1200" b="0" i="1" dirty="0" smtClean="0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200" b="0" i="1" dirty="0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6">
                <a:extLst>
                  <a:ext uri="{FF2B5EF4-FFF2-40B4-BE49-F238E27FC236}">
                    <a16:creationId xmlns:a16="http://schemas.microsoft.com/office/drawing/2014/main" id="{74BF930C-9C72-D709-7CA8-F5D97198A7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6283802"/>
                  </p:ext>
                </p:extLst>
              </p:nvPr>
            </p:nvGraphicFramePr>
            <p:xfrm>
              <a:off x="755575" y="3075806"/>
              <a:ext cx="6480252" cy="161855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728193">
                      <a:extLst>
                        <a:ext uri="{9D8B030D-6E8A-4147-A177-3AD203B41FA5}">
                          <a16:colId xmlns:a16="http://schemas.microsoft.com/office/drawing/2014/main" val="3010203242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794964510"/>
                        </a:ext>
                      </a:extLst>
                    </a:gridCol>
                    <a:gridCol w="3239891">
                      <a:extLst>
                        <a:ext uri="{9D8B030D-6E8A-4147-A177-3AD203B41FA5}">
                          <a16:colId xmlns:a16="http://schemas.microsoft.com/office/drawing/2014/main" val="13549834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735" t="-3448" r="-277941" b="-3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167" t="-3448" r="-215000" b="-3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784" t="-3448" r="-1176" b="-34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457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735" t="-100000" r="-277941" b="-2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167" t="-100000" r="-215000" b="-23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784" t="-100000" r="-1176" b="-23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18516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735" t="-206897" r="-277941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167" t="-206897" r="-215000" b="-1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784" t="-206897" r="-1176" b="-1448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7374603"/>
                      </a:ext>
                    </a:extLst>
                  </a:tr>
                  <a:tr h="506032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735" t="-222500" r="-277941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14167" t="-222500" r="-215000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784" t="-222500" r="-1176" b="-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402351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Gerade Verbindung mit Pfeil 10"/>
          <p:cNvCxnSpPr/>
          <p:nvPr/>
        </p:nvCxnSpPr>
        <p:spPr bwMode="gray">
          <a:xfrm flipH="1" flipV="1">
            <a:off x="7422577" y="4681923"/>
            <a:ext cx="571772" cy="216024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6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05B509C0-D142-9810-A6F3-EB9E99FD217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Two Parameterizations (for different purposes)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200" b="1" dirty="0"/>
                  <a:t>Scale-Location Parameters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lang="en-US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b="1" dirty="0"/>
              </a:p>
              <a:p>
                <a:pPr lvl="1"/>
                <a:r>
                  <a:rPr lang="en-US" sz="1200" b="1" dirty="0"/>
                  <a:t>Natural Parameters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b="1" dirty="0"/>
              </a:p>
              <a:p>
                <a:r>
                  <a:rPr lang="en-US" b="1" dirty="0"/>
                  <a:t>Conversions</a:t>
                </a:r>
              </a:p>
              <a:p>
                <a:pPr marL="2682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1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.        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sz="1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;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268287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5B509C0-D142-9810-A6F3-EB9E99FD21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1">
                <a:blip r:embed="rId2"/>
                <a:stretch>
                  <a:fillRect t="-1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737191A1-0D30-E198-EF73-0A8C8D43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Normal </a:t>
            </a:r>
            <a:r>
              <a:rPr lang="en-US" dirty="0"/>
              <a:t>Distribution: Representations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F8999E57-DDE4-0669-D859-5277806EB80B}"/>
              </a:ext>
            </a:extLst>
          </p:cNvPr>
          <p:cNvSpPr/>
          <p:nvPr/>
        </p:nvSpPr>
        <p:spPr bwMode="gray">
          <a:xfrm>
            <a:off x="3131840" y="3255602"/>
            <a:ext cx="424151" cy="39626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53346A9F-6294-7251-AEB1-095A18EBF9DB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 bwMode="gray">
          <a:xfrm flipH="1">
            <a:off x="3343916" y="3024583"/>
            <a:ext cx="99824" cy="23101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FA83317-3985-A567-0651-8AFBF4F7D0F5}"/>
              </a:ext>
            </a:extLst>
          </p:cNvPr>
          <p:cNvSpPr txBox="1"/>
          <p:nvPr/>
        </p:nvSpPr>
        <p:spPr bwMode="gray">
          <a:xfrm>
            <a:off x="3443740" y="2826449"/>
            <a:ext cx="1632316" cy="39626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GB" sz="1050" dirty="0">
                <a:solidFill>
                  <a:srgbClr val="C00000"/>
                </a:solidFill>
              </a:rPr>
              <a:t>Two divisions only!</a:t>
            </a:r>
            <a:endParaRPr lang="x-none" sz="1050" dirty="0" err="1">
              <a:solidFill>
                <a:srgbClr val="C00000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4CEE0617-F9F9-141B-8FFE-2D206927FB92}"/>
              </a:ext>
            </a:extLst>
          </p:cNvPr>
          <p:cNvSpPr/>
          <p:nvPr/>
        </p:nvSpPr>
        <p:spPr bwMode="gray">
          <a:xfrm>
            <a:off x="5108625" y="3255602"/>
            <a:ext cx="327472" cy="39626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5F32C206-2E7F-05BE-2B41-22439E2F4B76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 bwMode="gray">
          <a:xfrm>
            <a:off x="5076056" y="3024583"/>
            <a:ext cx="196305" cy="23101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413" y="1318413"/>
            <a:ext cx="2790774" cy="175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4492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7FE59282-30CB-A7F5-6659-D2E288B3638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Theorem (Multiplication)</a:t>
                </a:r>
                <a:r>
                  <a:rPr lang="en-US" dirty="0"/>
                  <a:t>. </a:t>
                </a:r>
                <a:r>
                  <a:rPr lang="en-US" i="1" dirty="0"/>
                  <a:t>Given two one-dimensional Gaussian distributions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i="1" dirty="0"/>
                  <a:t> we have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 dirty="0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Theorem (Division)</a:t>
                </a:r>
                <a:r>
                  <a:rPr lang="en-US" dirty="0"/>
                  <a:t>. </a:t>
                </a:r>
                <a:r>
                  <a:rPr lang="en-US" i="1" dirty="0"/>
                  <a:t>Given two one-dimensional Gaussian distributions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i="1" dirty="0"/>
                  <a:t> we have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FE59282-30CB-A7F5-6659-D2E288B363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81B1BD8D-22AD-71A8-53A2-72291F5D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Normal </a:t>
            </a:r>
            <a:r>
              <a:rPr lang="en-US" dirty="0"/>
              <a:t>Distributions and the Product Rule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FBB74D70-C45D-078E-C807-B4D8D06230D9}"/>
              </a:ext>
            </a:extLst>
          </p:cNvPr>
          <p:cNvSpPr/>
          <p:nvPr/>
        </p:nvSpPr>
        <p:spPr bwMode="gray">
          <a:xfrm>
            <a:off x="3563888" y="2007462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6D02A854-7E0B-8835-D86F-4D5D236E8D3B}"/>
              </a:ext>
            </a:extLst>
          </p:cNvPr>
          <p:cNvSpPr/>
          <p:nvPr/>
        </p:nvSpPr>
        <p:spPr bwMode="gray">
          <a:xfrm>
            <a:off x="4966852" y="2007462"/>
            <a:ext cx="1486384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3C74F93C-3A0D-F5F3-1A17-8CCF58AC6AAB}"/>
              </a:ext>
            </a:extLst>
          </p:cNvPr>
          <p:cNvSpPr/>
          <p:nvPr/>
        </p:nvSpPr>
        <p:spPr bwMode="gray">
          <a:xfrm>
            <a:off x="4192073" y="2007462"/>
            <a:ext cx="588849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3D62A940-75AA-04A7-03AC-A2E2887177F5}"/>
              </a:ext>
            </a:extLst>
          </p:cNvPr>
          <p:cNvCxnSpPr>
            <a:cxnSpLocks/>
            <a:stCxn id="9" idx="1"/>
            <a:endCxn id="4" idx="2"/>
          </p:cNvCxnSpPr>
          <p:nvPr/>
        </p:nvCxnSpPr>
        <p:spPr bwMode="gray">
          <a:xfrm flipH="1" flipV="1">
            <a:off x="3864402" y="2295494"/>
            <a:ext cx="340456" cy="2042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8CDD97A-23E9-F4DF-4D2E-BCB40CF62293}"/>
              </a:ext>
            </a:extLst>
          </p:cNvPr>
          <p:cNvSpPr txBox="1"/>
          <p:nvPr/>
        </p:nvSpPr>
        <p:spPr bwMode="gray">
          <a:xfrm>
            <a:off x="4204858" y="2391730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Additive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817062D-1387-8568-C86E-F0387795160B}"/>
              </a:ext>
            </a:extLst>
          </p:cNvPr>
          <p:cNvSpPr txBox="1"/>
          <p:nvPr/>
        </p:nvSpPr>
        <p:spPr bwMode="gray">
          <a:xfrm>
            <a:off x="7085179" y="1592416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Gaussian density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802FEA8E-D149-1594-6A45-A1895EAF0167}"/>
              </a:ext>
            </a:extLst>
          </p:cNvPr>
          <p:cNvCxnSpPr>
            <a:cxnSpLocks/>
            <a:stCxn id="10" idx="1"/>
            <a:endCxn id="6" idx="0"/>
          </p:cNvCxnSpPr>
          <p:nvPr/>
        </p:nvCxnSpPr>
        <p:spPr bwMode="gray">
          <a:xfrm flipH="1">
            <a:off x="5710044" y="1700428"/>
            <a:ext cx="1375135" cy="30703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FBF04D9E-A8AD-B857-33E1-4003314088D7}"/>
              </a:ext>
            </a:extLst>
          </p:cNvPr>
          <p:cNvCxnSpPr>
            <a:cxnSpLocks/>
            <a:stCxn id="9" idx="1"/>
            <a:endCxn id="7" idx="2"/>
          </p:cNvCxnSpPr>
          <p:nvPr/>
        </p:nvCxnSpPr>
        <p:spPr bwMode="gray">
          <a:xfrm flipV="1">
            <a:off x="4204858" y="2295494"/>
            <a:ext cx="281640" cy="2042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BEB85260-EE79-763E-4E37-5CB119F17579}"/>
              </a:ext>
            </a:extLst>
          </p:cNvPr>
          <p:cNvSpPr/>
          <p:nvPr/>
        </p:nvSpPr>
        <p:spPr bwMode="gray">
          <a:xfrm>
            <a:off x="2647368" y="3507619"/>
            <a:ext cx="601028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C92BC17F-D23A-1681-EC30-BBF946591F72}"/>
              </a:ext>
            </a:extLst>
          </p:cNvPr>
          <p:cNvSpPr/>
          <p:nvPr/>
        </p:nvSpPr>
        <p:spPr bwMode="gray">
          <a:xfrm>
            <a:off x="4018745" y="3597569"/>
            <a:ext cx="2353152" cy="418747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9BE9CFF6-C0A6-02A5-9062-6F19E03EB849}"/>
              </a:ext>
            </a:extLst>
          </p:cNvPr>
          <p:cNvSpPr/>
          <p:nvPr/>
        </p:nvSpPr>
        <p:spPr bwMode="gray">
          <a:xfrm>
            <a:off x="3275553" y="3507619"/>
            <a:ext cx="588849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x-none" sz="1200" b="1" dirty="0" err="1">
              <a:solidFill>
                <a:prstClr val="white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FE3CBAA3-34A1-16D1-3812-06B35FC6DD04}"/>
              </a:ext>
            </a:extLst>
          </p:cNvPr>
          <p:cNvCxnSpPr>
            <a:cxnSpLocks/>
            <a:stCxn id="18" idx="1"/>
            <a:endCxn id="14" idx="2"/>
          </p:cNvCxnSpPr>
          <p:nvPr/>
        </p:nvCxnSpPr>
        <p:spPr bwMode="gray">
          <a:xfrm flipH="1" flipV="1">
            <a:off x="2947882" y="3795651"/>
            <a:ext cx="327671" cy="50626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498DB3D-4DE1-8286-2F30-40590D4F2B86}"/>
              </a:ext>
            </a:extLst>
          </p:cNvPr>
          <p:cNvSpPr txBox="1"/>
          <p:nvPr/>
        </p:nvSpPr>
        <p:spPr bwMode="gray">
          <a:xfrm>
            <a:off x="3275553" y="4193904"/>
            <a:ext cx="1486384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en-GB" sz="1200" dirty="0">
                <a:solidFill>
                  <a:srgbClr val="C00000"/>
                </a:solidFill>
              </a:rPr>
              <a:t>Subtractive updates!</a:t>
            </a:r>
            <a:endParaRPr lang="x-none" sz="1200" dirty="0" err="1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D0F7B95-C83D-279C-9A0D-25FDFC6A1BDE}"/>
              </a:ext>
            </a:extLst>
          </p:cNvPr>
          <p:cNvSpPr txBox="1"/>
          <p:nvPr/>
        </p:nvSpPr>
        <p:spPr bwMode="gray">
          <a:xfrm>
            <a:off x="6168659" y="3092573"/>
            <a:ext cx="1368151" cy="2160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B1063A"/>
              </a:buClr>
              <a:buSzPct val="90000"/>
            </a:pPr>
            <a:r>
              <a:rPr lang="x-none" sz="1200" dirty="0">
                <a:solidFill>
                  <a:srgbClr val="C00000"/>
                </a:solidFill>
              </a:rPr>
              <a:t>Gaussian density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7F76BF6C-8073-0414-651E-3AFAA366C4E6}"/>
              </a:ext>
            </a:extLst>
          </p:cNvPr>
          <p:cNvCxnSpPr>
            <a:cxnSpLocks/>
            <a:stCxn id="19" idx="1"/>
            <a:endCxn id="15" idx="0"/>
          </p:cNvCxnSpPr>
          <p:nvPr/>
        </p:nvCxnSpPr>
        <p:spPr bwMode="gray">
          <a:xfrm flipH="1">
            <a:off x="5195321" y="3200585"/>
            <a:ext cx="973338" cy="39698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9C8C4237-C3E6-30FC-1BDB-BEF1EB3B4F5B}"/>
              </a:ext>
            </a:extLst>
          </p:cNvPr>
          <p:cNvCxnSpPr>
            <a:cxnSpLocks/>
            <a:stCxn id="18" idx="1"/>
            <a:endCxn id="16" idx="2"/>
          </p:cNvCxnSpPr>
          <p:nvPr/>
        </p:nvCxnSpPr>
        <p:spPr bwMode="gray">
          <a:xfrm flipV="1">
            <a:off x="3275553" y="3795651"/>
            <a:ext cx="294425" cy="50626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746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165552" cy="35639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de-DE" b="1" dirty="0" err="1" smtClean="0"/>
              <a:t>Let‘s</a:t>
            </a:r>
            <a:r>
              <a:rPr lang="de-DE" b="1" dirty="0" smtClean="0"/>
              <a:t> </a:t>
            </a:r>
            <a:r>
              <a:rPr lang="de-DE" b="1" dirty="0" err="1" smtClean="0"/>
              <a:t>collect</a:t>
            </a:r>
            <a:r>
              <a:rPr lang="de-DE" b="1" dirty="0" smtClean="0"/>
              <a:t> </a:t>
            </a:r>
            <a:r>
              <a:rPr lang="de-DE" b="1" dirty="0" err="1" smtClean="0"/>
              <a:t>key</a:t>
            </a:r>
            <a:r>
              <a:rPr lang="de-DE" b="1" dirty="0" smtClean="0"/>
              <a:t> </a:t>
            </a:r>
            <a:r>
              <a:rPr lang="de-DE" b="1" dirty="0" err="1" smtClean="0"/>
              <a:t>facts</a:t>
            </a:r>
            <a:r>
              <a:rPr lang="de-DE" b="1" dirty="0" smtClean="0"/>
              <a:t>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 smtClean="0"/>
              <a:t>Conjugacy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extremely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endParaRPr lang="de-DE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 err="1" smtClean="0"/>
              <a:t>Likelihood</a:t>
            </a:r>
            <a:r>
              <a:rPr lang="de-DE" i="1" dirty="0" smtClean="0"/>
              <a:t> and Prior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such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i="1" dirty="0" smtClean="0"/>
              <a:t>Prior &amp; </a:t>
            </a:r>
            <a:r>
              <a:rPr lang="de-DE" i="1" dirty="0" err="1" smtClean="0"/>
              <a:t>Posterior</a:t>
            </a:r>
            <a:r>
              <a:rPr lang="de-DE" i="1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of </a:t>
            </a:r>
            <a:r>
              <a:rPr lang="de-DE" b="1" dirty="0" smtClean="0"/>
              <a:t>same type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This </a:t>
            </a:r>
            <a:r>
              <a:rPr lang="de-DE" dirty="0" err="1" smtClean="0"/>
              <a:t>particularly</a:t>
            </a:r>
            <a:r>
              <a:rPr lang="de-DE" dirty="0" smtClean="0"/>
              <a:t> </a:t>
            </a:r>
            <a:r>
              <a:rPr lang="de-DE" dirty="0" err="1" smtClean="0"/>
              <a:t>works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b="1" dirty="0" smtClean="0"/>
              <a:t>Normal </a:t>
            </a:r>
            <a:r>
              <a:rPr lang="de-DE" b="1" dirty="0" err="1" smtClean="0"/>
              <a:t>Distributions</a:t>
            </a:r>
            <a:endParaRPr lang="de-DE" b="1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Normal </a:t>
            </a:r>
            <a:r>
              <a:rPr lang="de-DE" dirty="0" err="1" smtClean="0"/>
              <a:t>Distributions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represented</a:t>
            </a:r>
            <a:r>
              <a:rPr lang="de-DE" dirty="0" smtClean="0"/>
              <a:t> via </a:t>
            </a:r>
            <a:r>
              <a:rPr lang="de-DE" b="1" dirty="0" smtClean="0"/>
              <a:t>Natural Parameters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b="1" dirty="0" err="1" smtClean="0"/>
              <a:t>multiplication</a:t>
            </a:r>
            <a:r>
              <a:rPr lang="de-DE" dirty="0"/>
              <a:t> </a:t>
            </a:r>
            <a:r>
              <a:rPr lang="de-DE" dirty="0" smtClean="0"/>
              <a:t>of </a:t>
            </a:r>
            <a:r>
              <a:rPr lang="de-DE" dirty="0" err="1" smtClean="0"/>
              <a:t>densities</a:t>
            </a:r>
            <a:r>
              <a:rPr lang="de-DE" dirty="0" smtClean="0"/>
              <a:t> </a:t>
            </a:r>
            <a:r>
              <a:rPr lang="de-DE" dirty="0" err="1" smtClean="0"/>
              <a:t>natural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 just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b="1" dirty="0" err="1" smtClean="0"/>
              <a:t>added</a:t>
            </a:r>
            <a:endParaRPr lang="de-DE" b="1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Normal Distribution x Normal Distribution = ??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47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50175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021536" cy="35639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de-DE" b="1" dirty="0" smtClean="0"/>
              <a:t>Approach</a:t>
            </a:r>
            <a:r>
              <a:rPr lang="de-DE" dirty="0" smtClean="0"/>
              <a:t>: </a:t>
            </a:r>
            <a:r>
              <a:rPr lang="de-DE" dirty="0" err="1" smtClean="0"/>
              <a:t>Multiply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Normal </a:t>
            </a:r>
            <a:r>
              <a:rPr lang="de-DE" dirty="0" err="1" smtClean="0"/>
              <a:t>Distributions</a:t>
            </a:r>
            <a:r>
              <a:rPr lang="de-DE" dirty="0" smtClean="0"/>
              <a:t> N1, N2 (</a:t>
            </a:r>
            <a:r>
              <a:rPr lang="de-DE" dirty="0" err="1" smtClean="0"/>
              <a:t>scale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)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lang="de-DE" dirty="0" smtClean="0"/>
              <a:t>??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lang="de-DE" dirty="0" smtClean="0"/>
              <a:t>??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lang="de-DE" dirty="0" smtClean="0"/>
              <a:t>??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Multiplication</a:t>
            </a:r>
            <a:r>
              <a:rPr lang="de-DE" dirty="0" smtClean="0"/>
              <a:t> of Normal </a:t>
            </a:r>
            <a:r>
              <a:rPr lang="de-DE" dirty="0" err="1" smtClean="0"/>
              <a:t>Distributions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48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1113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021536" cy="35639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de-DE" b="1" dirty="0" smtClean="0"/>
              <a:t>Approach</a:t>
            </a:r>
            <a:r>
              <a:rPr lang="de-DE" dirty="0" smtClean="0"/>
              <a:t>: </a:t>
            </a:r>
            <a:r>
              <a:rPr lang="de-DE" dirty="0" err="1" smtClean="0"/>
              <a:t>Multiply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Normal </a:t>
            </a:r>
            <a:r>
              <a:rPr lang="de-DE" dirty="0" err="1" smtClean="0"/>
              <a:t>Distributions</a:t>
            </a:r>
            <a:r>
              <a:rPr lang="de-DE" dirty="0" smtClean="0"/>
              <a:t> N1, N2 (</a:t>
            </a:r>
            <a:r>
              <a:rPr lang="de-DE" dirty="0" err="1" smtClean="0"/>
              <a:t>scale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)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lang="de-DE" dirty="0" err="1" smtClean="0"/>
              <a:t>Translate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G1, G2 (</a:t>
            </a:r>
            <a:r>
              <a:rPr lang="de-DE" dirty="0" err="1" smtClean="0"/>
              <a:t>natural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)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lang="de-DE" dirty="0" err="1" smtClean="0"/>
              <a:t>Multiply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Gaussians</a:t>
            </a:r>
            <a:r>
              <a:rPr lang="de-DE" dirty="0" smtClean="0"/>
              <a:t> </a:t>
            </a:r>
            <a:r>
              <a:rPr lang="de-DE" dirty="0" err="1" smtClean="0"/>
              <a:t>efficiently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Multiplication</a:t>
            </a:r>
            <a:r>
              <a:rPr lang="de-DE" dirty="0" smtClean="0"/>
              <a:t> Theorem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lang="de-DE" dirty="0" err="1" smtClean="0"/>
              <a:t>Obtain</a:t>
            </a:r>
            <a:r>
              <a:rPr lang="de-DE" dirty="0" smtClean="0"/>
              <a:t> a </a:t>
            </a:r>
            <a:r>
              <a:rPr lang="de-DE" dirty="0" err="1" smtClean="0"/>
              <a:t>Gaussian</a:t>
            </a:r>
            <a:r>
              <a:rPr lang="de-DE" dirty="0" smtClean="0"/>
              <a:t> G3 and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normalization</a:t>
            </a:r>
            <a:r>
              <a:rPr lang="de-DE" dirty="0" smtClean="0"/>
              <a:t> </a:t>
            </a:r>
            <a:r>
              <a:rPr lang="de-DE" dirty="0" err="1" smtClean="0"/>
              <a:t>factor</a:t>
            </a:r>
            <a:endParaRPr lang="de-DE" dirty="0" smtClean="0"/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lang="de-DE" dirty="0" smtClean="0"/>
              <a:t>And </a:t>
            </a:r>
            <a:r>
              <a:rPr lang="de-DE" dirty="0" err="1" smtClean="0"/>
              <a:t>then</a:t>
            </a:r>
            <a:r>
              <a:rPr lang="de-DE" dirty="0" smtClean="0"/>
              <a:t> ??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Multiplication</a:t>
            </a:r>
            <a:r>
              <a:rPr lang="de-DE" dirty="0" smtClean="0"/>
              <a:t> of Normal </a:t>
            </a:r>
            <a:r>
              <a:rPr lang="de-DE" dirty="0" err="1" smtClean="0"/>
              <a:t>Distributions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49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08999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5" y="1239837"/>
                <a:ext cx="7058025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de-DE" b="1" dirty="0" err="1" smtClean="0"/>
                  <a:t>Expected</a:t>
                </a:r>
                <a:r>
                  <a:rPr lang="de-DE" b="1" dirty="0" smtClean="0"/>
                  <a:t> Value (of a </a:t>
                </a:r>
                <a:r>
                  <a:rPr lang="de-DE" b="1" dirty="0" err="1" smtClean="0"/>
                  <a:t>random</a:t>
                </a:r>
                <a:r>
                  <a:rPr lang="de-DE" b="1" dirty="0" smtClean="0"/>
                  <a:t> variable):</a:t>
                </a:r>
                <a:endParaRPr lang="de-DE" dirty="0" smtClean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§"/>
                  <a:tabLst>
                    <a:tab pos="1792288" algn="l"/>
                  </a:tabLst>
                </a:pPr>
                <a:r>
                  <a:rPr lang="de-DE" b="1" dirty="0" err="1" smtClean="0"/>
                  <a:t>Discrete</a:t>
                </a:r>
                <a:r>
                  <a:rPr lang="de-DE" dirty="0" smtClean="0"/>
                  <a:t>: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de-DE" dirty="0" smtClean="0"/>
                  <a:t>  </a:t>
                </a:r>
                <a:r>
                  <a:rPr lang="de-DE" dirty="0"/>
                  <a:t>a</a:t>
                </a:r>
                <a:r>
                  <a:rPr lang="de-DE" dirty="0" smtClean="0"/>
                  <a:t>nd</a:t>
                </a:r>
                <a:r>
                  <a:rPr lang="de-DE" b="1" dirty="0" smtClean="0"/>
                  <a:t> 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/>
                          </a:rPr>
                          <m:t>𝑔</m:t>
                        </m:r>
                        <m:r>
                          <a:rPr lang="de-DE" b="0" i="1" smtClean="0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de-DE" b="0" i="1" smtClean="0">
                            <a:latin typeface="Cambria Math"/>
                          </a:rPr>
                          <m:t>𝑔</m:t>
                        </m:r>
                        <m:r>
                          <a:rPr lang="de-DE" b="0" i="1" smtClean="0">
                            <a:latin typeface="Cambria Math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/>
                          </a:rPr>
                          <m:t>)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dirty="0" smtClean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§"/>
                  <a:tabLst>
                    <a:tab pos="1792288" algn="l"/>
                  </a:tabLst>
                </a:pPr>
                <a:r>
                  <a:rPr lang="de-DE" b="1" dirty="0" err="1" smtClean="0"/>
                  <a:t>Continuous</a:t>
                </a:r>
                <a:r>
                  <a:rPr lang="de-DE" dirty="0" smtClean="0"/>
                  <a:t>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de-DE" i="1">
                            <a:latin typeface="Cambria Math"/>
                          </a:rPr>
                        </m:ctrlPr>
                      </m:naryPr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)ⅆ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de-DE" b="1" dirty="0" smtClean="0"/>
                  <a:t>  </a:t>
                </a:r>
                <a:r>
                  <a:rPr lang="de-DE" dirty="0" smtClean="0"/>
                  <a:t>and</a:t>
                </a:r>
                <a:r>
                  <a:rPr lang="de-DE" b="1" dirty="0" smtClean="0"/>
                  <a:t> 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/>
                          </a:rPr>
                          <m:t>𝑔</m:t>
                        </m:r>
                        <m:r>
                          <a:rPr lang="de-DE" b="0" i="1" smtClean="0">
                            <a:latin typeface="Cambria Math"/>
                          </a:rPr>
                          <m:t>(</m:t>
                        </m:r>
                        <m:r>
                          <a:rPr lang="de-DE" b="0" i="1" smtClean="0">
                            <a:latin typeface="Cambria Math"/>
                          </a:rPr>
                          <m:t>𝑥</m:t>
                        </m:r>
                        <m:r>
                          <a:rPr lang="de-DE" b="0" i="1" smtClean="0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de-DE" i="1">
                            <a:latin typeface="Cambria Math"/>
                          </a:rPr>
                        </m:ctrlPr>
                      </m:naryPr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de-DE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de-DE" b="1" dirty="0" smtClean="0"/>
              </a:p>
              <a:p>
                <a:pPr marL="270000" lvl="5" indent="0">
                  <a:buNone/>
                  <a:tabLst>
                    <a:tab pos="1792288" algn="l"/>
                  </a:tabLst>
                </a:pPr>
                <a:r>
                  <a:rPr lang="de-DE" dirty="0" smtClean="0"/>
                  <a:t>	</a:t>
                </a:r>
                <a:endParaRPr lang="de-DE" b="1" dirty="0" smtClean="0"/>
              </a:p>
              <a:p>
                <a:pPr marL="0" lvl="1" indent="0">
                  <a:lnSpc>
                    <a:spcPct val="150000"/>
                  </a:lnSpc>
                  <a:buNone/>
                </a:pPr>
                <a:endParaRPr lang="de-DE" b="1" dirty="0" smtClean="0"/>
              </a:p>
              <a:p>
                <a:pPr marL="0" lvl="1" indent="0">
                  <a:lnSpc>
                    <a:spcPct val="150000"/>
                  </a:lnSpc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5" y="1239837"/>
                <a:ext cx="7058025" cy="3563938"/>
              </a:xfrm>
              <a:blipFill rotWithShape="1">
                <a:blip r:embed="rId2"/>
                <a:stretch>
                  <a:fillRect l="-15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Recap</a:t>
            </a:r>
            <a:r>
              <a:rPr lang="de-DE" dirty="0" smtClean="0"/>
              <a:t>: </a:t>
            </a:r>
            <a:r>
              <a:rPr lang="de-DE" dirty="0" err="1" smtClean="0"/>
              <a:t>Expectation</a:t>
            </a:r>
            <a:r>
              <a:rPr lang="de-DE" dirty="0" smtClean="0"/>
              <a:t> and </a:t>
            </a:r>
            <a:r>
              <a:rPr lang="de-DE" dirty="0" err="1" smtClean="0"/>
              <a:t>Variance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5</a:t>
            </a:fld>
            <a:endParaRPr lang="en-US" b="1" dirty="0">
              <a:solidFill>
                <a:srgbClr val="323232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 2</a:t>
            </a:r>
            <a:endParaRPr lang="en-US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0782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021536" cy="35639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de-DE" b="1" dirty="0" smtClean="0"/>
              <a:t>Approach</a:t>
            </a:r>
            <a:r>
              <a:rPr lang="de-DE" dirty="0" smtClean="0"/>
              <a:t>: </a:t>
            </a:r>
            <a:r>
              <a:rPr lang="de-DE" dirty="0" err="1" smtClean="0"/>
              <a:t>Multiply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Normal </a:t>
            </a:r>
            <a:r>
              <a:rPr lang="de-DE" dirty="0" err="1" smtClean="0"/>
              <a:t>Distributions</a:t>
            </a:r>
            <a:r>
              <a:rPr lang="de-DE" dirty="0" smtClean="0"/>
              <a:t> N1, N2 (</a:t>
            </a:r>
            <a:r>
              <a:rPr lang="de-DE" dirty="0" err="1" smtClean="0"/>
              <a:t>scale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)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lang="de-DE" dirty="0" err="1" smtClean="0"/>
              <a:t>Translate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G1, G2 (</a:t>
            </a:r>
            <a:r>
              <a:rPr lang="de-DE" dirty="0" err="1" smtClean="0"/>
              <a:t>natural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)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lang="de-DE" dirty="0" err="1" smtClean="0"/>
              <a:t>Multiply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Gaussians</a:t>
            </a:r>
            <a:r>
              <a:rPr lang="de-DE" dirty="0" smtClean="0"/>
              <a:t> </a:t>
            </a:r>
            <a:r>
              <a:rPr lang="de-DE" dirty="0" err="1" smtClean="0"/>
              <a:t>efficiently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Multiplication</a:t>
            </a:r>
            <a:r>
              <a:rPr lang="de-DE" dirty="0" smtClean="0"/>
              <a:t> Theorem</a:t>
            </a:r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lang="de-DE" dirty="0" err="1" smtClean="0"/>
              <a:t>Obtain</a:t>
            </a:r>
            <a:r>
              <a:rPr lang="de-DE" dirty="0" smtClean="0"/>
              <a:t> a </a:t>
            </a:r>
            <a:r>
              <a:rPr lang="de-DE" dirty="0" err="1" smtClean="0"/>
              <a:t>Gaussian</a:t>
            </a:r>
            <a:r>
              <a:rPr lang="de-DE" dirty="0" smtClean="0"/>
              <a:t> G3 and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normalization</a:t>
            </a:r>
            <a:r>
              <a:rPr lang="de-DE" dirty="0" smtClean="0"/>
              <a:t> </a:t>
            </a:r>
            <a:r>
              <a:rPr lang="de-DE" dirty="0" err="1" smtClean="0"/>
              <a:t>factor</a:t>
            </a:r>
            <a:endParaRPr lang="de-DE" dirty="0" smtClean="0"/>
          </a:p>
          <a:p>
            <a:pPr marL="342900" indent="-342900">
              <a:lnSpc>
                <a:spcPct val="200000"/>
              </a:lnSpc>
              <a:buAutoNum type="arabicParenBoth"/>
            </a:pPr>
            <a:r>
              <a:rPr lang="de-DE" dirty="0" err="1" smtClean="0"/>
              <a:t>Translate</a:t>
            </a:r>
            <a:r>
              <a:rPr lang="de-DE" dirty="0" smtClean="0"/>
              <a:t> back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Gaussian</a:t>
            </a:r>
            <a:r>
              <a:rPr lang="de-DE" dirty="0" smtClean="0"/>
              <a:t> G3 </a:t>
            </a:r>
            <a:r>
              <a:rPr lang="de-DE" dirty="0" err="1" smtClean="0"/>
              <a:t>into</a:t>
            </a:r>
            <a:r>
              <a:rPr lang="de-DE" dirty="0" smtClean="0"/>
              <a:t> a Normal Distribution N3</a:t>
            </a:r>
          </a:p>
          <a:p>
            <a:pPr>
              <a:tabLst>
                <a:tab pos="360363" algn="l"/>
              </a:tabLst>
            </a:pPr>
            <a:r>
              <a:rPr lang="de-DE" dirty="0"/>
              <a:t>	</a:t>
            </a:r>
            <a:r>
              <a:rPr lang="de-DE" dirty="0" smtClean="0"/>
              <a:t>i.e., </a:t>
            </a:r>
            <a:r>
              <a:rPr lang="de-DE" dirty="0" err="1" smtClean="0"/>
              <a:t>obtain</a:t>
            </a:r>
            <a:r>
              <a:rPr lang="de-DE" dirty="0" smtClean="0"/>
              <a:t> N3 = N1 x N2 in </a:t>
            </a:r>
            <a:r>
              <a:rPr lang="de-DE" dirty="0" err="1" smtClean="0"/>
              <a:t>standard</a:t>
            </a:r>
            <a:r>
              <a:rPr lang="de-DE" dirty="0" smtClean="0"/>
              <a:t> </a:t>
            </a:r>
            <a:r>
              <a:rPr lang="de-DE" dirty="0" err="1" smtClean="0"/>
              <a:t>scale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!</a:t>
            </a:r>
            <a:endParaRPr lang="de-DE" dirty="0"/>
          </a:p>
          <a:p>
            <a:pPr>
              <a:lnSpc>
                <a:spcPct val="250000"/>
              </a:lnSpc>
            </a:pPr>
            <a:r>
              <a:rPr lang="de-DE" b="1" dirty="0" smtClean="0"/>
              <a:t>Task</a:t>
            </a:r>
            <a:r>
              <a:rPr lang="de-DE" dirty="0" smtClean="0"/>
              <a:t>: </a:t>
            </a:r>
            <a:r>
              <a:rPr lang="de-DE" dirty="0" err="1" smtClean="0"/>
              <a:t>Reproduce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formula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Normal </a:t>
            </a:r>
            <a:r>
              <a:rPr lang="de-DE" dirty="0" err="1" smtClean="0"/>
              <a:t>Posterior</a:t>
            </a:r>
            <a:r>
              <a:rPr lang="de-DE" dirty="0" smtClean="0"/>
              <a:t>, </a:t>
            </a:r>
            <a:r>
              <a:rPr lang="de-DE" dirty="0" err="1" smtClean="0"/>
              <a:t>see</a:t>
            </a:r>
            <a:r>
              <a:rPr lang="de-DE" dirty="0" smtClean="0"/>
              <a:t> Unit 2, </a:t>
            </a:r>
            <a:r>
              <a:rPr lang="de-DE" dirty="0" err="1" smtClean="0"/>
              <a:t>slide</a:t>
            </a:r>
            <a:r>
              <a:rPr lang="de-DE" dirty="0" smtClean="0"/>
              <a:t> 9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Multiplication</a:t>
            </a:r>
            <a:r>
              <a:rPr lang="de-DE" dirty="0" smtClean="0"/>
              <a:t> of Normal </a:t>
            </a:r>
            <a:r>
              <a:rPr lang="de-DE" dirty="0" err="1" smtClean="0"/>
              <a:t>Distributions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50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13890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b="1" dirty="0" err="1" smtClean="0"/>
              <a:t>Consider</a:t>
            </a:r>
            <a:r>
              <a:rPr lang="de-DE" dirty="0" smtClean="0"/>
              <a:t>: </a:t>
            </a:r>
          </a:p>
          <a:p>
            <a:pPr marL="342900" indent="-342900">
              <a:lnSpc>
                <a:spcPct val="300000"/>
              </a:lnSpc>
              <a:buAutoNum type="arabicParenBoth"/>
            </a:pPr>
            <a:r>
              <a:rPr lang="de-DE" dirty="0" err="1" smtClean="0"/>
              <a:t>Translate</a:t>
            </a:r>
            <a:r>
              <a:rPr lang="de-DE" dirty="0" smtClean="0"/>
              <a:t> N </a:t>
            </a:r>
            <a:r>
              <a:rPr lang="de-DE" dirty="0" err="1" smtClean="0"/>
              <a:t>to</a:t>
            </a:r>
            <a:r>
              <a:rPr lang="de-DE" dirty="0" smtClean="0"/>
              <a:t> G:  </a:t>
            </a:r>
          </a:p>
          <a:p>
            <a:pPr>
              <a:lnSpc>
                <a:spcPct val="300000"/>
              </a:lnSpc>
            </a:pP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Multiplication</a:t>
            </a:r>
            <a:r>
              <a:rPr lang="de-DE" dirty="0" smtClean="0"/>
              <a:t> of </a:t>
            </a:r>
            <a:r>
              <a:rPr lang="de-DE" dirty="0"/>
              <a:t>Normal </a:t>
            </a:r>
            <a:r>
              <a:rPr lang="de-DE" dirty="0" err="1" smtClean="0"/>
              <a:t>Distributions</a:t>
            </a:r>
            <a:r>
              <a:rPr lang="de-DE" dirty="0" smtClean="0"/>
              <a:t> (Unit </a:t>
            </a:r>
            <a:r>
              <a:rPr lang="de-DE" dirty="0"/>
              <a:t>2,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smtClean="0"/>
              <a:t>9)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51</a:t>
            </a:fld>
            <a:endParaRPr lang="en-US" b="1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810074"/>
              </p:ext>
            </p:extLst>
          </p:nvPr>
        </p:nvGraphicFramePr>
        <p:xfrm>
          <a:off x="1459532" y="1425575"/>
          <a:ext cx="1524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09" name="Equation" r:id="rId3" imgW="1523880" imgH="393480" progId="Equation.DSMT4">
                  <p:embed/>
                </p:oleObj>
              </mc:Choice>
              <mc:Fallback>
                <p:oleObj name="Equation" r:id="rId3" imgW="15238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9532" y="1425575"/>
                        <a:ext cx="15240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0600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b="1" dirty="0" err="1" smtClean="0"/>
              <a:t>Consider</a:t>
            </a:r>
            <a:r>
              <a:rPr lang="de-DE" dirty="0" smtClean="0"/>
              <a:t>: </a:t>
            </a:r>
          </a:p>
          <a:p>
            <a:pPr marL="342900" indent="-342900">
              <a:lnSpc>
                <a:spcPct val="300000"/>
              </a:lnSpc>
              <a:buAutoNum type="arabicParenBoth"/>
            </a:pPr>
            <a:r>
              <a:rPr lang="de-DE" dirty="0" err="1" smtClean="0"/>
              <a:t>Translate</a:t>
            </a:r>
            <a:r>
              <a:rPr lang="de-DE" dirty="0" smtClean="0"/>
              <a:t> N </a:t>
            </a:r>
            <a:r>
              <a:rPr lang="de-DE" dirty="0" err="1" smtClean="0"/>
              <a:t>to</a:t>
            </a:r>
            <a:r>
              <a:rPr lang="de-DE" dirty="0" smtClean="0"/>
              <a:t> G:  </a:t>
            </a:r>
          </a:p>
          <a:p>
            <a:pPr>
              <a:lnSpc>
                <a:spcPct val="300000"/>
              </a:lnSpc>
            </a:pP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Multiplication</a:t>
            </a:r>
            <a:r>
              <a:rPr lang="de-DE" dirty="0" smtClean="0"/>
              <a:t> of </a:t>
            </a:r>
            <a:r>
              <a:rPr lang="de-DE" dirty="0"/>
              <a:t>Normal </a:t>
            </a:r>
            <a:r>
              <a:rPr lang="de-DE" dirty="0" err="1" smtClean="0"/>
              <a:t>Distributions</a:t>
            </a:r>
            <a:r>
              <a:rPr lang="de-DE" dirty="0" smtClean="0"/>
              <a:t> (Unit </a:t>
            </a:r>
            <a:r>
              <a:rPr lang="de-DE" dirty="0"/>
              <a:t>2,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smtClean="0"/>
              <a:t>9)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52</a:t>
            </a:fld>
            <a:endParaRPr lang="en-US" b="1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423932"/>
              </p:ext>
            </p:extLst>
          </p:nvPr>
        </p:nvGraphicFramePr>
        <p:xfrm>
          <a:off x="1460252" y="1426232"/>
          <a:ext cx="2362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14" name="Equation" r:id="rId3" imgW="2361960" imgH="393480" progId="Equation.DSMT4">
                  <p:embed/>
                </p:oleObj>
              </mc:Choice>
              <mc:Fallback>
                <p:oleObj name="Equation" r:id="rId3" imgW="2361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60252" y="1426232"/>
                        <a:ext cx="2362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515221"/>
              </p:ext>
            </p:extLst>
          </p:nvPr>
        </p:nvGraphicFramePr>
        <p:xfrm>
          <a:off x="4644008" y="1491630"/>
          <a:ext cx="4051339" cy="64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15" name="Equation" r:id="rId5" imgW="3047760" imgH="482400" progId="Equation.DSMT4">
                  <p:embed/>
                </p:oleObj>
              </mc:Choice>
              <mc:Fallback>
                <p:oleObj name="Equation" r:id="rId5" imgW="30477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1491630"/>
                        <a:ext cx="4051339" cy="64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Gerade Verbindung mit Pfeil 9"/>
          <p:cNvCxnSpPr/>
          <p:nvPr/>
        </p:nvCxnSpPr>
        <p:spPr bwMode="gray">
          <a:xfrm flipH="1">
            <a:off x="8244408" y="1131590"/>
            <a:ext cx="288032" cy="360040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198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b="1" dirty="0" err="1" smtClean="0"/>
              <a:t>Consider</a:t>
            </a:r>
            <a:r>
              <a:rPr lang="de-DE" dirty="0" smtClean="0"/>
              <a:t>: </a:t>
            </a:r>
          </a:p>
          <a:p>
            <a:pPr marL="342900" indent="-342900">
              <a:lnSpc>
                <a:spcPct val="300000"/>
              </a:lnSpc>
              <a:buAutoNum type="arabicParenBoth"/>
            </a:pPr>
            <a:r>
              <a:rPr lang="de-DE" dirty="0" err="1" smtClean="0"/>
              <a:t>Translate</a:t>
            </a:r>
            <a:r>
              <a:rPr lang="de-DE" dirty="0" smtClean="0"/>
              <a:t> N </a:t>
            </a:r>
            <a:r>
              <a:rPr lang="de-DE" dirty="0" err="1" smtClean="0"/>
              <a:t>to</a:t>
            </a:r>
            <a:r>
              <a:rPr lang="de-DE" dirty="0" smtClean="0"/>
              <a:t> G:  </a:t>
            </a:r>
          </a:p>
          <a:p>
            <a:pPr marL="342900" indent="-342900">
              <a:lnSpc>
                <a:spcPct val="300000"/>
              </a:lnSpc>
              <a:buAutoNum type="arabicParenBoth"/>
            </a:pPr>
            <a:r>
              <a:rPr lang="de-DE" dirty="0" err="1" smtClean="0"/>
              <a:t>Multiplication</a:t>
            </a:r>
            <a:r>
              <a:rPr lang="de-DE" dirty="0" smtClean="0"/>
              <a:t> Theorem: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Multiplication</a:t>
            </a:r>
            <a:r>
              <a:rPr lang="de-DE" dirty="0" smtClean="0"/>
              <a:t> of </a:t>
            </a:r>
            <a:r>
              <a:rPr lang="de-DE" dirty="0"/>
              <a:t>Normal </a:t>
            </a:r>
            <a:r>
              <a:rPr lang="de-DE" dirty="0" err="1" smtClean="0"/>
              <a:t>Distributions</a:t>
            </a:r>
            <a:r>
              <a:rPr lang="de-DE" dirty="0" smtClean="0"/>
              <a:t> (Unit </a:t>
            </a:r>
            <a:r>
              <a:rPr lang="de-DE" dirty="0"/>
              <a:t>2,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smtClean="0"/>
              <a:t>9)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53</a:t>
            </a:fld>
            <a:endParaRPr lang="en-US" b="1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972964"/>
              </p:ext>
            </p:extLst>
          </p:nvPr>
        </p:nvGraphicFramePr>
        <p:xfrm>
          <a:off x="1460252" y="1426232"/>
          <a:ext cx="2362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26" name="Equation" r:id="rId3" imgW="2361960" imgH="393480" progId="Equation.DSMT4">
                  <p:embed/>
                </p:oleObj>
              </mc:Choice>
              <mc:Fallback>
                <p:oleObj name="Equation" r:id="rId3" imgW="2361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60252" y="1426232"/>
                        <a:ext cx="2362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175365"/>
              </p:ext>
            </p:extLst>
          </p:nvPr>
        </p:nvGraphicFramePr>
        <p:xfrm>
          <a:off x="2884488" y="1820863"/>
          <a:ext cx="36195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27" name="Equation" r:id="rId5" imgW="3619440" imgH="787320" progId="Equation.DSMT4">
                  <p:embed/>
                </p:oleObj>
              </mc:Choice>
              <mc:Fallback>
                <p:oleObj name="Equation" r:id="rId5" imgW="3619440" imgH="787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84488" y="1820863"/>
                        <a:ext cx="36195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5914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b="1" dirty="0" err="1" smtClean="0"/>
              <a:t>Consider</a:t>
            </a:r>
            <a:r>
              <a:rPr lang="de-DE" dirty="0" smtClean="0"/>
              <a:t>: </a:t>
            </a:r>
          </a:p>
          <a:p>
            <a:pPr marL="342900" indent="-342900">
              <a:lnSpc>
                <a:spcPct val="300000"/>
              </a:lnSpc>
              <a:buAutoNum type="arabicParenBoth"/>
            </a:pPr>
            <a:r>
              <a:rPr lang="de-DE" dirty="0" err="1" smtClean="0"/>
              <a:t>Translate</a:t>
            </a:r>
            <a:r>
              <a:rPr lang="de-DE" dirty="0" smtClean="0"/>
              <a:t> N </a:t>
            </a:r>
            <a:r>
              <a:rPr lang="de-DE" dirty="0" err="1" smtClean="0"/>
              <a:t>to</a:t>
            </a:r>
            <a:r>
              <a:rPr lang="de-DE" dirty="0" smtClean="0"/>
              <a:t> G:  </a:t>
            </a:r>
          </a:p>
          <a:p>
            <a:pPr marL="342900" indent="-342900">
              <a:lnSpc>
                <a:spcPct val="300000"/>
              </a:lnSpc>
              <a:buAutoNum type="arabicParenBoth"/>
            </a:pPr>
            <a:r>
              <a:rPr lang="de-DE" dirty="0" err="1" smtClean="0"/>
              <a:t>Multiplication</a:t>
            </a:r>
            <a:r>
              <a:rPr lang="de-DE" dirty="0" smtClean="0"/>
              <a:t> Theorem:</a:t>
            </a:r>
          </a:p>
          <a:p>
            <a:pPr marL="342900" indent="-342900">
              <a:lnSpc>
                <a:spcPct val="300000"/>
              </a:lnSpc>
              <a:buAutoNum type="arabicParenBoth"/>
            </a:pPr>
            <a:r>
              <a:rPr lang="de-DE" dirty="0" err="1" smtClean="0"/>
              <a:t>Translate</a:t>
            </a:r>
            <a:r>
              <a:rPr lang="de-DE" dirty="0" smtClean="0"/>
              <a:t> G back </a:t>
            </a:r>
            <a:r>
              <a:rPr lang="de-DE" dirty="0" err="1" smtClean="0"/>
              <a:t>to</a:t>
            </a:r>
            <a:r>
              <a:rPr lang="de-DE" dirty="0" smtClean="0"/>
              <a:t> N: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Multiplication</a:t>
            </a:r>
            <a:r>
              <a:rPr lang="de-DE" dirty="0" smtClean="0"/>
              <a:t> of </a:t>
            </a:r>
            <a:r>
              <a:rPr lang="de-DE" dirty="0"/>
              <a:t>Normal </a:t>
            </a:r>
            <a:r>
              <a:rPr lang="de-DE" dirty="0" err="1" smtClean="0"/>
              <a:t>Distributions</a:t>
            </a:r>
            <a:r>
              <a:rPr lang="de-DE" dirty="0" smtClean="0"/>
              <a:t> (Unit </a:t>
            </a:r>
            <a:r>
              <a:rPr lang="de-DE" dirty="0"/>
              <a:t>2,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smtClean="0"/>
              <a:t>9)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54</a:t>
            </a:fld>
            <a:endParaRPr lang="en-US" b="1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503623"/>
              </p:ext>
            </p:extLst>
          </p:nvPr>
        </p:nvGraphicFramePr>
        <p:xfrm>
          <a:off x="1460252" y="1426232"/>
          <a:ext cx="2362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27" name="Equation" r:id="rId3" imgW="2361960" imgH="393480" progId="Equation.DSMT4">
                  <p:embed/>
                </p:oleObj>
              </mc:Choice>
              <mc:Fallback>
                <p:oleObj name="Equation" r:id="rId3" imgW="2361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60252" y="1426232"/>
                        <a:ext cx="2362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852070"/>
              </p:ext>
            </p:extLst>
          </p:nvPr>
        </p:nvGraphicFramePr>
        <p:xfrm>
          <a:off x="2884488" y="1820863"/>
          <a:ext cx="36195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28" name="Equation" r:id="rId5" imgW="3619440" imgH="787320" progId="Equation.DSMT4">
                  <p:embed/>
                </p:oleObj>
              </mc:Choice>
              <mc:Fallback>
                <p:oleObj name="Equation" r:id="rId5" imgW="3619440" imgH="787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84488" y="1820863"/>
                        <a:ext cx="36195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169521"/>
              </p:ext>
            </p:extLst>
          </p:nvPr>
        </p:nvGraphicFramePr>
        <p:xfrm>
          <a:off x="2930941" y="2824879"/>
          <a:ext cx="3530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29" name="Equation" r:id="rId7" imgW="3530520" imgH="406080" progId="Equation.DSMT4">
                  <p:embed/>
                </p:oleObj>
              </mc:Choice>
              <mc:Fallback>
                <p:oleObj name="Equation" r:id="rId7" imgW="35305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30941" y="2824879"/>
                        <a:ext cx="3530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367429"/>
              </p:ext>
            </p:extLst>
          </p:nvPr>
        </p:nvGraphicFramePr>
        <p:xfrm>
          <a:off x="6992938" y="2392363"/>
          <a:ext cx="1549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30" name="Equation" r:id="rId9" imgW="1549080" imgH="863280" progId="Equation.DSMT4">
                  <p:embed/>
                </p:oleObj>
              </mc:Choice>
              <mc:Fallback>
                <p:oleObj name="Equation" r:id="rId9" imgW="154908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92938" y="2392363"/>
                        <a:ext cx="15494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Gerade Verbindung mit Pfeil 13"/>
          <p:cNvCxnSpPr/>
          <p:nvPr/>
        </p:nvCxnSpPr>
        <p:spPr bwMode="gray">
          <a:xfrm flipH="1">
            <a:off x="6406802" y="2859782"/>
            <a:ext cx="504056" cy="117884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607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b="1" dirty="0" err="1" smtClean="0"/>
              <a:t>Consider</a:t>
            </a:r>
            <a:r>
              <a:rPr lang="de-DE" dirty="0" smtClean="0"/>
              <a:t>: </a:t>
            </a:r>
          </a:p>
          <a:p>
            <a:pPr marL="342900" indent="-342900">
              <a:lnSpc>
                <a:spcPct val="300000"/>
              </a:lnSpc>
              <a:buAutoNum type="arabicParenBoth"/>
            </a:pPr>
            <a:r>
              <a:rPr lang="de-DE" dirty="0" err="1" smtClean="0"/>
              <a:t>Translate</a:t>
            </a:r>
            <a:r>
              <a:rPr lang="de-DE" dirty="0" smtClean="0"/>
              <a:t> N </a:t>
            </a:r>
            <a:r>
              <a:rPr lang="de-DE" dirty="0" err="1" smtClean="0"/>
              <a:t>to</a:t>
            </a:r>
            <a:r>
              <a:rPr lang="de-DE" dirty="0" smtClean="0"/>
              <a:t> G:  </a:t>
            </a:r>
          </a:p>
          <a:p>
            <a:pPr marL="342900" indent="-342900">
              <a:lnSpc>
                <a:spcPct val="300000"/>
              </a:lnSpc>
              <a:buAutoNum type="arabicParenBoth"/>
            </a:pPr>
            <a:r>
              <a:rPr lang="de-DE" dirty="0" err="1" smtClean="0"/>
              <a:t>Multiplication</a:t>
            </a:r>
            <a:r>
              <a:rPr lang="de-DE" dirty="0" smtClean="0"/>
              <a:t> Theorem:</a:t>
            </a:r>
          </a:p>
          <a:p>
            <a:pPr marL="342900" indent="-342900">
              <a:lnSpc>
                <a:spcPct val="300000"/>
              </a:lnSpc>
              <a:buAutoNum type="arabicParenBoth"/>
            </a:pPr>
            <a:r>
              <a:rPr lang="de-DE" dirty="0" err="1" smtClean="0"/>
              <a:t>Translate</a:t>
            </a:r>
            <a:r>
              <a:rPr lang="de-DE" dirty="0" smtClean="0"/>
              <a:t> G back </a:t>
            </a:r>
            <a:r>
              <a:rPr lang="de-DE" dirty="0" err="1" smtClean="0"/>
              <a:t>to</a:t>
            </a:r>
            <a:r>
              <a:rPr lang="de-DE" dirty="0" smtClean="0"/>
              <a:t> N:</a:t>
            </a:r>
          </a:p>
          <a:p>
            <a:pPr marL="342900" indent="-342900">
              <a:lnSpc>
                <a:spcPct val="300000"/>
              </a:lnSpc>
              <a:buAutoNum type="arabicParenBoth"/>
            </a:pPr>
            <a:r>
              <a:rPr lang="de-DE" dirty="0" err="1" smtClean="0"/>
              <a:t>Obtain</a:t>
            </a:r>
            <a:r>
              <a:rPr lang="de-DE" dirty="0" smtClean="0"/>
              <a:t> final </a:t>
            </a:r>
            <a:r>
              <a:rPr lang="de-DE" dirty="0" err="1" smtClean="0"/>
              <a:t>Formula</a:t>
            </a:r>
            <a:r>
              <a:rPr lang="de-DE" dirty="0" smtClean="0"/>
              <a:t>: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Multiplication</a:t>
            </a:r>
            <a:r>
              <a:rPr lang="de-DE" dirty="0" smtClean="0"/>
              <a:t> of </a:t>
            </a:r>
            <a:r>
              <a:rPr lang="de-DE" dirty="0"/>
              <a:t>Normal </a:t>
            </a:r>
            <a:r>
              <a:rPr lang="de-DE" dirty="0" err="1" smtClean="0"/>
              <a:t>Distributions</a:t>
            </a:r>
            <a:r>
              <a:rPr lang="de-DE" dirty="0" smtClean="0"/>
              <a:t> (Unit </a:t>
            </a:r>
            <a:r>
              <a:rPr lang="de-DE" dirty="0"/>
              <a:t>2,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smtClean="0"/>
              <a:t>9)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55</a:t>
            </a:fld>
            <a:endParaRPr lang="en-US" b="1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90731"/>
              </p:ext>
            </p:extLst>
          </p:nvPr>
        </p:nvGraphicFramePr>
        <p:xfrm>
          <a:off x="1460252" y="1426232"/>
          <a:ext cx="2362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88" name="Equation" r:id="rId3" imgW="2361960" imgH="393480" progId="Equation.DSMT4">
                  <p:embed/>
                </p:oleObj>
              </mc:Choice>
              <mc:Fallback>
                <p:oleObj name="Equation" r:id="rId3" imgW="2361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60252" y="1426232"/>
                        <a:ext cx="2362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0024117"/>
              </p:ext>
            </p:extLst>
          </p:nvPr>
        </p:nvGraphicFramePr>
        <p:xfrm>
          <a:off x="2884488" y="1820863"/>
          <a:ext cx="36195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89" name="Equation" r:id="rId5" imgW="3619440" imgH="787320" progId="Equation.DSMT4">
                  <p:embed/>
                </p:oleObj>
              </mc:Choice>
              <mc:Fallback>
                <p:oleObj name="Equation" r:id="rId5" imgW="3619440" imgH="787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84488" y="1820863"/>
                        <a:ext cx="36195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415459"/>
              </p:ext>
            </p:extLst>
          </p:nvPr>
        </p:nvGraphicFramePr>
        <p:xfrm>
          <a:off x="2930941" y="2824879"/>
          <a:ext cx="3530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90" name="Equation" r:id="rId7" imgW="3530520" imgH="406080" progId="Equation.DSMT4">
                  <p:embed/>
                </p:oleObj>
              </mc:Choice>
              <mc:Fallback>
                <p:oleObj name="Equation" r:id="rId7" imgW="35305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30941" y="2824879"/>
                        <a:ext cx="3530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632521"/>
              </p:ext>
            </p:extLst>
          </p:nvPr>
        </p:nvGraphicFramePr>
        <p:xfrm>
          <a:off x="2935988" y="3457302"/>
          <a:ext cx="28575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91" name="Equation" r:id="rId9" imgW="2857320" imgH="482400" progId="Equation.DSMT4">
                  <p:embed/>
                </p:oleObj>
              </mc:Choice>
              <mc:Fallback>
                <p:oleObj name="Equation" r:id="rId9" imgW="28573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35988" y="3457302"/>
                        <a:ext cx="28575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569144"/>
              </p:ext>
            </p:extLst>
          </p:nvPr>
        </p:nvGraphicFramePr>
        <p:xfrm>
          <a:off x="6992938" y="2392363"/>
          <a:ext cx="1549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92" name="Equation" r:id="rId11" imgW="1549080" imgH="863280" progId="Equation.DSMT4">
                  <p:embed/>
                </p:oleObj>
              </mc:Choice>
              <mc:Fallback>
                <p:oleObj name="Equation" r:id="rId11" imgW="154908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92938" y="2392363"/>
                        <a:ext cx="15494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Gerade Verbindung mit Pfeil 13"/>
          <p:cNvCxnSpPr/>
          <p:nvPr/>
        </p:nvCxnSpPr>
        <p:spPr bwMode="gray">
          <a:xfrm flipH="1">
            <a:off x="6406802" y="2859782"/>
            <a:ext cx="504056" cy="117884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2873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b="1" dirty="0" err="1" smtClean="0"/>
              <a:t>Consider</a:t>
            </a:r>
            <a:r>
              <a:rPr lang="de-DE" dirty="0" smtClean="0"/>
              <a:t>: </a:t>
            </a:r>
          </a:p>
          <a:p>
            <a:pPr marL="342900" indent="-342900">
              <a:lnSpc>
                <a:spcPct val="300000"/>
              </a:lnSpc>
              <a:buAutoNum type="arabicParenBoth"/>
            </a:pPr>
            <a:r>
              <a:rPr lang="de-DE" dirty="0" err="1" smtClean="0"/>
              <a:t>Translate</a:t>
            </a:r>
            <a:r>
              <a:rPr lang="de-DE" dirty="0" smtClean="0"/>
              <a:t> N </a:t>
            </a:r>
            <a:r>
              <a:rPr lang="de-DE" dirty="0" err="1" smtClean="0"/>
              <a:t>to</a:t>
            </a:r>
            <a:r>
              <a:rPr lang="de-DE" dirty="0" smtClean="0"/>
              <a:t> G:  </a:t>
            </a:r>
          </a:p>
          <a:p>
            <a:pPr marL="342900" indent="-342900">
              <a:lnSpc>
                <a:spcPct val="300000"/>
              </a:lnSpc>
              <a:buAutoNum type="arabicParenBoth"/>
            </a:pPr>
            <a:r>
              <a:rPr lang="de-DE" dirty="0" err="1" smtClean="0"/>
              <a:t>Multiplication</a:t>
            </a:r>
            <a:r>
              <a:rPr lang="de-DE" dirty="0" smtClean="0"/>
              <a:t> Theorem:</a:t>
            </a:r>
          </a:p>
          <a:p>
            <a:pPr marL="342900" indent="-342900">
              <a:lnSpc>
                <a:spcPct val="300000"/>
              </a:lnSpc>
              <a:buAutoNum type="arabicParenBoth"/>
            </a:pPr>
            <a:r>
              <a:rPr lang="de-DE" dirty="0" err="1" smtClean="0"/>
              <a:t>Translate</a:t>
            </a:r>
            <a:r>
              <a:rPr lang="de-DE" dirty="0" smtClean="0"/>
              <a:t> G back </a:t>
            </a:r>
            <a:r>
              <a:rPr lang="de-DE" dirty="0" err="1" smtClean="0"/>
              <a:t>to</a:t>
            </a:r>
            <a:r>
              <a:rPr lang="de-DE" dirty="0" smtClean="0"/>
              <a:t> N:</a:t>
            </a:r>
          </a:p>
          <a:p>
            <a:pPr marL="342900" indent="-342900">
              <a:lnSpc>
                <a:spcPct val="300000"/>
              </a:lnSpc>
              <a:buAutoNum type="arabicParenBoth"/>
            </a:pPr>
            <a:r>
              <a:rPr lang="de-DE" dirty="0" err="1" smtClean="0"/>
              <a:t>Obtain</a:t>
            </a:r>
            <a:r>
              <a:rPr lang="de-DE" dirty="0" smtClean="0"/>
              <a:t> final </a:t>
            </a:r>
            <a:r>
              <a:rPr lang="de-DE" dirty="0" err="1" smtClean="0"/>
              <a:t>Formula</a:t>
            </a:r>
            <a:r>
              <a:rPr lang="de-DE" dirty="0" smtClean="0"/>
              <a:t>: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Multiplication</a:t>
            </a:r>
            <a:r>
              <a:rPr lang="de-DE" dirty="0" smtClean="0"/>
              <a:t> of </a:t>
            </a:r>
            <a:r>
              <a:rPr lang="de-DE" dirty="0"/>
              <a:t>Normal </a:t>
            </a:r>
            <a:r>
              <a:rPr lang="de-DE" dirty="0" err="1" smtClean="0"/>
              <a:t>Distributions</a:t>
            </a:r>
            <a:r>
              <a:rPr lang="de-DE" dirty="0" smtClean="0"/>
              <a:t> (Unit </a:t>
            </a:r>
            <a:r>
              <a:rPr lang="de-DE" dirty="0"/>
              <a:t>2,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smtClean="0"/>
              <a:t>9)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56</a:t>
            </a:fld>
            <a:endParaRPr lang="en-US" b="1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262513"/>
              </p:ext>
            </p:extLst>
          </p:nvPr>
        </p:nvGraphicFramePr>
        <p:xfrm>
          <a:off x="1460252" y="1426232"/>
          <a:ext cx="2362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50" name="Equation" r:id="rId3" imgW="2361960" imgH="393480" progId="Equation.DSMT4">
                  <p:embed/>
                </p:oleObj>
              </mc:Choice>
              <mc:Fallback>
                <p:oleObj name="Equation" r:id="rId3" imgW="2361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60252" y="1426232"/>
                        <a:ext cx="2362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61269"/>
              </p:ext>
            </p:extLst>
          </p:nvPr>
        </p:nvGraphicFramePr>
        <p:xfrm>
          <a:off x="2884488" y="1820863"/>
          <a:ext cx="36195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51" name="Equation" r:id="rId5" imgW="3619440" imgH="787320" progId="Equation.DSMT4">
                  <p:embed/>
                </p:oleObj>
              </mc:Choice>
              <mc:Fallback>
                <p:oleObj name="Equation" r:id="rId5" imgW="3619440" imgH="787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84488" y="1820863"/>
                        <a:ext cx="36195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194008"/>
              </p:ext>
            </p:extLst>
          </p:nvPr>
        </p:nvGraphicFramePr>
        <p:xfrm>
          <a:off x="2930941" y="2824879"/>
          <a:ext cx="3530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52" name="Equation" r:id="rId7" imgW="3530520" imgH="406080" progId="Equation.DSMT4">
                  <p:embed/>
                </p:oleObj>
              </mc:Choice>
              <mc:Fallback>
                <p:oleObj name="Equation" r:id="rId7" imgW="35305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30941" y="2824879"/>
                        <a:ext cx="35306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706215"/>
              </p:ext>
            </p:extLst>
          </p:nvPr>
        </p:nvGraphicFramePr>
        <p:xfrm>
          <a:off x="2935988" y="3457302"/>
          <a:ext cx="28575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53" name="Equation" r:id="rId9" imgW="2857320" imgH="482400" progId="Equation.DSMT4">
                  <p:embed/>
                </p:oleObj>
              </mc:Choice>
              <mc:Fallback>
                <p:oleObj name="Equation" r:id="rId9" imgW="28573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35988" y="3457302"/>
                        <a:ext cx="28575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344707"/>
              </p:ext>
            </p:extLst>
          </p:nvPr>
        </p:nvGraphicFramePr>
        <p:xfrm>
          <a:off x="2822707" y="4057742"/>
          <a:ext cx="4406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54" name="Equation" r:id="rId11" imgW="4406760" imgH="787320" progId="Equation.DSMT4">
                  <p:embed/>
                </p:oleObj>
              </mc:Choice>
              <mc:Fallback>
                <p:oleObj name="Equation" r:id="rId11" imgW="4406760" imgH="787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22707" y="4057742"/>
                        <a:ext cx="4406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05214"/>
              </p:ext>
            </p:extLst>
          </p:nvPr>
        </p:nvGraphicFramePr>
        <p:xfrm>
          <a:off x="6992938" y="2392363"/>
          <a:ext cx="1549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55" name="Equation" r:id="rId13" imgW="1549080" imgH="863280" progId="Equation.DSMT4">
                  <p:embed/>
                </p:oleObj>
              </mc:Choice>
              <mc:Fallback>
                <p:oleObj name="Equation" r:id="rId13" imgW="154908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992938" y="2392363"/>
                        <a:ext cx="15494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Gerade Verbindung mit Pfeil 13"/>
          <p:cNvCxnSpPr/>
          <p:nvPr/>
        </p:nvCxnSpPr>
        <p:spPr bwMode="gray">
          <a:xfrm flipH="1">
            <a:off x="6406802" y="2859782"/>
            <a:ext cx="504056" cy="117884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635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smtClean="0"/>
              <a:t>Course Setup</a:t>
            </a:r>
            <a:endParaRPr lang="de-DE" altLang="x-non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Recap</a:t>
            </a:r>
            <a:r>
              <a:rPr lang="de-DE" altLang="x-none" dirty="0"/>
              <a:t>: </a:t>
            </a:r>
            <a:r>
              <a:rPr lang="de-DE" altLang="x-none" dirty="0" err="1" smtClean="0"/>
              <a:t>Probabilities</a:t>
            </a:r>
            <a:r>
              <a:rPr lang="de-DE" altLang="x-none" dirty="0" smtClean="0"/>
              <a:t> and </a:t>
            </a:r>
            <a:r>
              <a:rPr lang="de-DE" altLang="x-none" dirty="0" err="1" smtClean="0"/>
              <a:t>Distributions</a:t>
            </a:r>
            <a:r>
              <a:rPr lang="de-DE" altLang="x-none" dirty="0" smtClean="0"/>
              <a:t> (Unit </a:t>
            </a:r>
            <a:r>
              <a:rPr lang="de-DE" altLang="x-none" dirty="0"/>
              <a:t>1</a:t>
            </a:r>
            <a:r>
              <a:rPr lang="de-DE" altLang="x-none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Recap</a:t>
            </a:r>
            <a:r>
              <a:rPr lang="de-DE" altLang="x-none" dirty="0" smtClean="0"/>
              <a:t>: Main </a:t>
            </a:r>
            <a:r>
              <a:rPr lang="de-DE" altLang="x-none" dirty="0" err="1" smtClean="0"/>
              <a:t>Concepts</a:t>
            </a:r>
            <a:r>
              <a:rPr lang="de-DE" altLang="x-none" dirty="0" smtClean="0"/>
              <a:t> of Unit 2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Example</a:t>
            </a:r>
            <a:r>
              <a:rPr lang="de-DE" altLang="x-none" dirty="0" smtClean="0"/>
              <a:t>: </a:t>
            </a:r>
            <a:r>
              <a:rPr lang="de-DE" altLang="x-none" dirty="0" err="1" smtClean="0"/>
              <a:t>Bayesian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Inference</a:t>
            </a:r>
            <a:endParaRPr lang="de-DE" altLang="x-none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Example</a:t>
            </a:r>
            <a:r>
              <a:rPr lang="de-DE" altLang="x-none" dirty="0" smtClean="0"/>
              <a:t>: </a:t>
            </a:r>
            <a:r>
              <a:rPr lang="de-DE" altLang="x-none" dirty="0" err="1" smtClean="0"/>
              <a:t>Multiplication</a:t>
            </a:r>
            <a:r>
              <a:rPr lang="de-DE" altLang="x-none" dirty="0" smtClean="0"/>
              <a:t> of Normal </a:t>
            </a:r>
            <a:r>
              <a:rPr lang="de-DE" altLang="x-none" dirty="0" err="1" smtClean="0"/>
              <a:t>Distributions</a:t>
            </a:r>
            <a:endParaRPr lang="de-DE" altLang="x-none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b="1" dirty="0" err="1" smtClean="0"/>
              <a:t>Example</a:t>
            </a:r>
            <a:r>
              <a:rPr lang="de-DE" altLang="x-none" b="1" dirty="0" smtClean="0"/>
              <a:t>: </a:t>
            </a:r>
            <a:r>
              <a:rPr lang="de-DE" altLang="x-none" b="1" dirty="0" err="1" smtClean="0"/>
              <a:t>Decision</a:t>
            </a:r>
            <a:r>
              <a:rPr lang="de-DE" altLang="x-none" b="1" dirty="0" smtClean="0"/>
              <a:t>-Making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Hints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for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Exercise</a:t>
            </a:r>
            <a:r>
              <a:rPr lang="de-DE" altLang="x-none" dirty="0" smtClean="0"/>
              <a:t> 1 (</a:t>
            </a:r>
            <a:r>
              <a:rPr lang="de-DE" altLang="x-none" dirty="0" err="1" smtClean="0"/>
              <a:t>to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be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handed</a:t>
            </a:r>
            <a:r>
              <a:rPr lang="de-DE" altLang="x-none" dirty="0" smtClean="0"/>
              <a:t> in </a:t>
            </a:r>
            <a:r>
              <a:rPr lang="de-DE" altLang="x-none" dirty="0" err="1" smtClean="0"/>
              <a:t>Monday</a:t>
            </a:r>
            <a:r>
              <a:rPr lang="de-DE" altLang="x-none" dirty="0" smtClean="0"/>
              <a:t> May 5)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57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188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8245672" cy="3563938"/>
          </a:xfrm>
        </p:spPr>
        <p:txBody>
          <a:bodyPr/>
          <a:lstStyle/>
          <a:p>
            <a:pPr>
              <a:tabLst>
                <a:tab pos="4752975" algn="l"/>
                <a:tab pos="4932363" algn="l"/>
              </a:tabLst>
            </a:pPr>
            <a:r>
              <a:rPr lang="de-DE" b="1" dirty="0" smtClean="0"/>
              <a:t>Training Data</a:t>
            </a:r>
            <a:r>
              <a:rPr lang="de-DE" dirty="0" smtClean="0"/>
              <a:t>:	</a:t>
            </a:r>
            <a:r>
              <a:rPr lang="de-DE" b="1" dirty="0" smtClean="0"/>
              <a:t>Prior </a:t>
            </a:r>
            <a:r>
              <a:rPr lang="de-DE" b="1" dirty="0" err="1" smtClean="0"/>
              <a:t>for</a:t>
            </a:r>
            <a:r>
              <a:rPr lang="de-DE" b="1" dirty="0"/>
              <a:t> </a:t>
            </a:r>
            <a:r>
              <a:rPr lang="de-DE" b="1" dirty="0" err="1" smtClean="0"/>
              <a:t>Combinations</a:t>
            </a:r>
            <a:r>
              <a:rPr lang="de-DE" b="1" dirty="0" smtClean="0"/>
              <a:t> of </a:t>
            </a:r>
            <a:r>
              <a:rPr lang="de-DE" b="1" dirty="0" err="1" smtClean="0"/>
              <a:t>Weight</a:t>
            </a:r>
            <a:r>
              <a:rPr lang="de-DE" b="1" dirty="0" err="1"/>
              <a:t>s</a:t>
            </a:r>
            <a:r>
              <a:rPr lang="de-DE" b="1" dirty="0" smtClean="0"/>
              <a:t>:</a:t>
            </a:r>
          </a:p>
          <a:p>
            <a:pPr>
              <a:lnSpc>
                <a:spcPct val="200000"/>
              </a:lnSpc>
              <a:tabLst>
                <a:tab pos="4932363" algn="l"/>
              </a:tabLst>
            </a:pPr>
            <a:endParaRPr lang="de-DE" dirty="0"/>
          </a:p>
          <a:p>
            <a:pPr>
              <a:lnSpc>
                <a:spcPct val="200000"/>
              </a:lnSpc>
            </a:pPr>
            <a:endParaRPr lang="de-DE" dirty="0" smtClean="0"/>
          </a:p>
          <a:p>
            <a:pPr>
              <a:lnSpc>
                <a:spcPct val="200000"/>
              </a:lnSpc>
            </a:pPr>
            <a:endParaRPr lang="de-DE" dirty="0" smtClean="0"/>
          </a:p>
          <a:p>
            <a:pPr>
              <a:lnSpc>
                <a:spcPct val="150000"/>
              </a:lnSpc>
            </a:pPr>
            <a:endParaRPr lang="de-DE" dirty="0" smtClean="0"/>
          </a:p>
          <a:p>
            <a:endParaRPr lang="de-DE" dirty="0"/>
          </a:p>
          <a:p>
            <a:pPr>
              <a:lnSpc>
                <a:spcPct val="200000"/>
              </a:lnSpc>
            </a:pPr>
            <a:r>
              <a:rPr lang="de-DE" b="1" dirty="0" err="1" smtClean="0"/>
              <a:t>Assumed</a:t>
            </a:r>
            <a:r>
              <a:rPr lang="de-DE" b="1" dirty="0" smtClean="0"/>
              <a:t> Regression Model (</a:t>
            </a:r>
            <a:r>
              <a:rPr lang="de-DE" b="1" dirty="0" err="1" smtClean="0"/>
              <a:t>with</a:t>
            </a:r>
            <a:r>
              <a:rPr lang="de-DE" b="1" dirty="0" smtClean="0"/>
              <a:t> 2 </a:t>
            </a:r>
            <a:r>
              <a:rPr lang="de-DE" b="1" dirty="0" err="1" smtClean="0"/>
              <a:t>feature</a:t>
            </a:r>
            <a:r>
              <a:rPr lang="de-DE" b="1" dirty="0"/>
              <a:t> </a:t>
            </a:r>
            <a:r>
              <a:rPr lang="de-DE" b="1" dirty="0" err="1" smtClean="0"/>
              <a:t>weights</a:t>
            </a:r>
            <a:r>
              <a:rPr lang="de-DE" b="1" dirty="0" smtClean="0"/>
              <a:t>):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and </a:t>
            </a:r>
            <a:r>
              <a:rPr lang="de-DE" dirty="0" err="1" smtClean="0"/>
              <a:t>Assumed</a:t>
            </a:r>
            <a:r>
              <a:rPr lang="de-DE" dirty="0" smtClean="0"/>
              <a:t> Regression Model (Unit </a:t>
            </a:r>
            <a:r>
              <a:rPr lang="de-DE" dirty="0"/>
              <a:t>2,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58</a:t>
            </a:fld>
            <a:endParaRPr lang="en-US" b="1" dirty="0"/>
          </a:p>
        </p:txBody>
      </p:sp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750102"/>
              </p:ext>
            </p:extLst>
          </p:nvPr>
        </p:nvGraphicFramePr>
        <p:xfrm>
          <a:off x="2051373" y="4301348"/>
          <a:ext cx="2160587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6" name="Equation" r:id="rId3" imgW="1587240" imgH="241200" progId="Equation.DSMT4">
                  <p:embed/>
                </p:oleObj>
              </mc:Choice>
              <mc:Fallback>
                <p:oleObj name="Equation" r:id="rId3" imgW="1587240" imgH="241200" progId="Equation.DSMT4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373" y="4301348"/>
                        <a:ext cx="2160587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15035">
            <a:extLst>
              <a:ext uri="{FF2B5EF4-FFF2-40B4-BE49-F238E27FC236}">
                <a16:creationId xmlns="" xmlns:a16="http://schemas.microsoft.com/office/drawing/2014/main" id="{C2295A1A-68E1-D30E-3AF3-1E8F07B2958F}"/>
              </a:ext>
            </a:extLst>
          </p:cNvPr>
          <p:cNvGrpSpPr/>
          <p:nvPr/>
        </p:nvGrpSpPr>
        <p:grpSpPr>
          <a:xfrm>
            <a:off x="1403648" y="1613176"/>
            <a:ext cx="3195962" cy="2110702"/>
            <a:chOff x="358776" y="2139702"/>
            <a:chExt cx="2842017" cy="1894678"/>
          </a:xfrm>
        </p:grpSpPr>
        <p:sp>
          <p:nvSpPr>
            <p:cNvPr id="11" name="Freeform 14951">
              <a:extLst>
                <a:ext uri="{FF2B5EF4-FFF2-40B4-BE49-F238E27FC236}">
                  <a16:creationId xmlns="" xmlns:a16="http://schemas.microsoft.com/office/drawing/2014/main" id="{FFC40CD8-5EF4-F401-D402-ADFB847981C1}"/>
                </a:ext>
              </a:extLst>
            </p:cNvPr>
            <p:cNvSpPr/>
            <p:nvPr/>
          </p:nvSpPr>
          <p:spPr>
            <a:xfrm>
              <a:off x="358776" y="2139702"/>
              <a:ext cx="2842017" cy="1894678"/>
            </a:xfrm>
            <a:custGeom>
              <a:avLst/>
              <a:gdLst>
                <a:gd name="connsiteX0" fmla="*/ 0 w 2842017"/>
                <a:gd name="connsiteY0" fmla="*/ 1894678 h 1894678"/>
                <a:gd name="connsiteX1" fmla="*/ 2842017 w 2842017"/>
                <a:gd name="connsiteY1" fmla="*/ 1894678 h 1894678"/>
                <a:gd name="connsiteX2" fmla="*/ 2842017 w 2842017"/>
                <a:gd name="connsiteY2" fmla="*/ 0 h 1894678"/>
                <a:gd name="connsiteX3" fmla="*/ 0 w 2842017"/>
                <a:gd name="connsiteY3" fmla="*/ 0 h 18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2017" h="1894678">
                  <a:moveTo>
                    <a:pt x="0" y="1894678"/>
                  </a:moveTo>
                  <a:lnTo>
                    <a:pt x="2842017" y="1894678"/>
                  </a:lnTo>
                  <a:lnTo>
                    <a:pt x="2842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4952">
              <a:extLst>
                <a:ext uri="{FF2B5EF4-FFF2-40B4-BE49-F238E27FC236}">
                  <a16:creationId xmlns="" xmlns:a16="http://schemas.microsoft.com/office/drawing/2014/main" id="{76161E74-7989-7273-744D-3920CBCAEB96}"/>
                </a:ext>
              </a:extLst>
            </p:cNvPr>
            <p:cNvSpPr/>
            <p:nvPr/>
          </p:nvSpPr>
          <p:spPr>
            <a:xfrm>
              <a:off x="697889" y="2195647"/>
              <a:ext cx="2446963" cy="1629347"/>
            </a:xfrm>
            <a:custGeom>
              <a:avLst/>
              <a:gdLst>
                <a:gd name="connsiteX0" fmla="*/ 0 w 2446963"/>
                <a:gd name="connsiteY0" fmla="*/ 1629347 h 1629347"/>
                <a:gd name="connsiteX1" fmla="*/ 2446964 w 2446963"/>
                <a:gd name="connsiteY1" fmla="*/ 1629347 h 1629347"/>
                <a:gd name="connsiteX2" fmla="*/ 2446964 w 2446963"/>
                <a:gd name="connsiteY2" fmla="*/ 0 h 1629347"/>
                <a:gd name="connsiteX3" fmla="*/ 0 w 2446963"/>
                <a:gd name="connsiteY3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6963" h="1629347">
                  <a:moveTo>
                    <a:pt x="0" y="1629347"/>
                  </a:moveTo>
                  <a:lnTo>
                    <a:pt x="2446964" y="1629347"/>
                  </a:lnTo>
                  <a:lnTo>
                    <a:pt x="24469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953">
              <a:extLst>
                <a:ext uri="{FF2B5EF4-FFF2-40B4-BE49-F238E27FC236}">
                  <a16:creationId xmlns="" xmlns:a16="http://schemas.microsoft.com/office/drawing/2014/main" id="{9DEF12FF-6F21-7A06-48E6-889CAE8D53E2}"/>
                </a:ext>
              </a:extLst>
            </p:cNvPr>
            <p:cNvSpPr/>
            <p:nvPr/>
          </p:nvSpPr>
          <p:spPr>
            <a:xfrm>
              <a:off x="767141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4954">
              <a:extLst>
                <a:ext uri="{FF2B5EF4-FFF2-40B4-BE49-F238E27FC236}">
                  <a16:creationId xmlns="" xmlns:a16="http://schemas.microsoft.com/office/drawing/2014/main" id="{98BB0CA5-F979-0F7C-A58A-A9C50CA18BEE}"/>
                </a:ext>
              </a:extLst>
            </p:cNvPr>
            <p:cNvSpPr/>
            <p:nvPr/>
          </p:nvSpPr>
          <p:spPr>
            <a:xfrm>
              <a:off x="1344254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4955">
              <a:extLst>
                <a:ext uri="{FF2B5EF4-FFF2-40B4-BE49-F238E27FC236}">
                  <a16:creationId xmlns="" xmlns:a16="http://schemas.microsoft.com/office/drawing/2014/main" id="{C1E56ECD-C855-A518-6FC3-3B12935BF536}"/>
                </a:ext>
              </a:extLst>
            </p:cNvPr>
            <p:cNvSpPr/>
            <p:nvPr/>
          </p:nvSpPr>
          <p:spPr>
            <a:xfrm>
              <a:off x="1921364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4956">
              <a:extLst>
                <a:ext uri="{FF2B5EF4-FFF2-40B4-BE49-F238E27FC236}">
                  <a16:creationId xmlns="" xmlns:a16="http://schemas.microsoft.com/office/drawing/2014/main" id="{8EE6A547-4C69-5C57-02A5-D38587AEE529}"/>
                </a:ext>
              </a:extLst>
            </p:cNvPr>
            <p:cNvSpPr/>
            <p:nvPr/>
          </p:nvSpPr>
          <p:spPr>
            <a:xfrm>
              <a:off x="2498483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4957">
              <a:extLst>
                <a:ext uri="{FF2B5EF4-FFF2-40B4-BE49-F238E27FC236}">
                  <a16:creationId xmlns="" xmlns:a16="http://schemas.microsoft.com/office/drawing/2014/main" id="{CF839AD0-51B2-D3FF-90CD-4D9D9D65A070}"/>
                </a:ext>
              </a:extLst>
            </p:cNvPr>
            <p:cNvSpPr/>
            <p:nvPr/>
          </p:nvSpPr>
          <p:spPr>
            <a:xfrm>
              <a:off x="3075590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4958">
              <a:extLst>
                <a:ext uri="{FF2B5EF4-FFF2-40B4-BE49-F238E27FC236}">
                  <a16:creationId xmlns="" xmlns:a16="http://schemas.microsoft.com/office/drawing/2014/main" id="{4F64A574-0D76-1768-546E-FDED6C47DD9B}"/>
                </a:ext>
              </a:extLst>
            </p:cNvPr>
            <p:cNvSpPr/>
            <p:nvPr/>
          </p:nvSpPr>
          <p:spPr>
            <a:xfrm>
              <a:off x="697889" y="3824994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14959">
              <a:extLst>
                <a:ext uri="{FF2B5EF4-FFF2-40B4-BE49-F238E27FC236}">
                  <a16:creationId xmlns="" xmlns:a16="http://schemas.microsoft.com/office/drawing/2014/main" id="{90B13077-958A-7DA0-D979-479812F1C53A}"/>
                </a:ext>
              </a:extLst>
            </p:cNvPr>
            <p:cNvSpPr/>
            <p:nvPr/>
          </p:nvSpPr>
          <p:spPr>
            <a:xfrm>
              <a:off x="767141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14960">
              <a:extLst>
                <a:ext uri="{FF2B5EF4-FFF2-40B4-BE49-F238E27FC236}">
                  <a16:creationId xmlns="" xmlns:a16="http://schemas.microsoft.com/office/drawing/2014/main" id="{43050ECB-EE5D-DFCF-18EB-3E387DD06541}"/>
                </a:ext>
              </a:extLst>
            </p:cNvPr>
            <p:cNvSpPr/>
            <p:nvPr/>
          </p:nvSpPr>
          <p:spPr>
            <a:xfrm>
              <a:off x="1344254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14961">
              <a:extLst>
                <a:ext uri="{FF2B5EF4-FFF2-40B4-BE49-F238E27FC236}">
                  <a16:creationId xmlns="" xmlns:a16="http://schemas.microsoft.com/office/drawing/2014/main" id="{59B41294-CC44-8BDB-8CBB-7EF1EC56F364}"/>
                </a:ext>
              </a:extLst>
            </p:cNvPr>
            <p:cNvSpPr/>
            <p:nvPr/>
          </p:nvSpPr>
          <p:spPr>
            <a:xfrm>
              <a:off x="1921364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14962">
              <a:extLst>
                <a:ext uri="{FF2B5EF4-FFF2-40B4-BE49-F238E27FC236}">
                  <a16:creationId xmlns="" xmlns:a16="http://schemas.microsoft.com/office/drawing/2014/main" id="{81BE873A-A5B2-05C8-22DA-AA911EBFF25C}"/>
                </a:ext>
              </a:extLst>
            </p:cNvPr>
            <p:cNvSpPr/>
            <p:nvPr/>
          </p:nvSpPr>
          <p:spPr>
            <a:xfrm>
              <a:off x="2498483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14963">
              <a:extLst>
                <a:ext uri="{FF2B5EF4-FFF2-40B4-BE49-F238E27FC236}">
                  <a16:creationId xmlns="" xmlns:a16="http://schemas.microsoft.com/office/drawing/2014/main" id="{37784004-50BD-CEFE-B4A9-8AA759C9BBF5}"/>
                </a:ext>
              </a:extLst>
            </p:cNvPr>
            <p:cNvSpPr/>
            <p:nvPr/>
          </p:nvSpPr>
          <p:spPr>
            <a:xfrm>
              <a:off x="3075590" y="3802613"/>
              <a:ext cx="1184" cy="22380"/>
            </a:xfrm>
            <a:custGeom>
              <a:avLst/>
              <a:gdLst>
                <a:gd name="connsiteX0" fmla="*/ 0 w 1184"/>
                <a:gd name="connsiteY0" fmla="*/ 22381 h 22380"/>
                <a:gd name="connsiteX1" fmla="*/ 0 w 1184"/>
                <a:gd name="connsiteY1" fmla="*/ 0 h 2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22380">
                  <a:moveTo>
                    <a:pt x="0" y="22381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14964">
              <a:extLst>
                <a:ext uri="{FF2B5EF4-FFF2-40B4-BE49-F238E27FC236}">
                  <a16:creationId xmlns="" xmlns:a16="http://schemas.microsoft.com/office/drawing/2014/main" id="{1D6B6D4F-4797-D62D-B971-70D89642CB7E}"/>
                </a:ext>
              </a:extLst>
            </p:cNvPr>
            <p:cNvSpPr/>
            <p:nvPr/>
          </p:nvSpPr>
          <p:spPr>
            <a:xfrm>
              <a:off x="708358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3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3" y="38083"/>
                    <a:pt x="14145" y="38083"/>
                  </a:cubicBezTo>
                  <a:cubicBezTo>
                    <a:pt x="17014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0" y="40653"/>
                    <a:pt x="18731" y="42464"/>
                    <a:pt x="14145" y="42464"/>
                  </a:cubicBezTo>
                  <a:cubicBezTo>
                    <a:pt x="9557" y="42464"/>
                    <a:pt x="6049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49" y="1824"/>
                    <a:pt x="9557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14965">
              <a:extLst>
                <a:ext uri="{FF2B5EF4-FFF2-40B4-BE49-F238E27FC236}">
                  <a16:creationId xmlns="" xmlns:a16="http://schemas.microsoft.com/office/drawing/2014/main" id="{B3BBB601-3491-2C68-36EC-B181C525FA18}"/>
                </a:ext>
              </a:extLst>
            </p:cNvPr>
            <p:cNvSpPr/>
            <p:nvPr/>
          </p:nvSpPr>
          <p:spPr>
            <a:xfrm>
              <a:off x="746378" y="389192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4 w 5783"/>
                <a:gd name="connsiteY1" fmla="*/ 0 h 6962"/>
                <a:gd name="connsiteX2" fmla="*/ 5784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4" y="0"/>
                  </a:lnTo>
                  <a:lnTo>
                    <a:pt x="5784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14966">
              <a:extLst>
                <a:ext uri="{FF2B5EF4-FFF2-40B4-BE49-F238E27FC236}">
                  <a16:creationId xmlns="" xmlns:a16="http://schemas.microsoft.com/office/drawing/2014/main" id="{C3CCCBCD-F929-E500-3931-D6331CCD89E6}"/>
                </a:ext>
              </a:extLst>
            </p:cNvPr>
            <p:cNvSpPr/>
            <p:nvPr/>
          </p:nvSpPr>
          <p:spPr>
            <a:xfrm>
              <a:off x="761919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7 w 28288"/>
                <a:gd name="connsiteY5" fmla="*/ 33891 h 42464"/>
                <a:gd name="connsiteX6" fmla="*/ 22752 w 28288"/>
                <a:gd name="connsiteY6" fmla="*/ 21244 h 42464"/>
                <a:gd name="connsiteX7" fmla="*/ 20587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4 w 28288"/>
                <a:gd name="connsiteY10" fmla="*/ 5459 h 42464"/>
                <a:gd name="connsiteX11" fmla="*/ 28289 w 28288"/>
                <a:gd name="connsiteY11" fmla="*/ 21244 h 42464"/>
                <a:gd name="connsiteX12" fmla="*/ 24644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5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5" y="38083"/>
                    <a:pt x="14145" y="38083"/>
                  </a:cubicBezTo>
                  <a:cubicBezTo>
                    <a:pt x="17014" y="38083"/>
                    <a:pt x="19161" y="36686"/>
                    <a:pt x="20587" y="33891"/>
                  </a:cubicBezTo>
                  <a:cubicBezTo>
                    <a:pt x="22030" y="31073"/>
                    <a:pt x="22752" y="26857"/>
                    <a:pt x="22752" y="21244"/>
                  </a:cubicBezTo>
                  <a:cubicBezTo>
                    <a:pt x="22752" y="15619"/>
                    <a:pt x="22030" y="11404"/>
                    <a:pt x="20587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2" y="1824"/>
                    <a:pt x="24644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4" y="37041"/>
                  </a:cubicBezTo>
                  <a:cubicBezTo>
                    <a:pt x="22232" y="40653"/>
                    <a:pt x="18731" y="42464"/>
                    <a:pt x="14145" y="42464"/>
                  </a:cubicBezTo>
                  <a:cubicBezTo>
                    <a:pt x="9559" y="42464"/>
                    <a:pt x="6050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50" y="1824"/>
                    <a:pt x="9559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14967">
              <a:extLst>
                <a:ext uri="{FF2B5EF4-FFF2-40B4-BE49-F238E27FC236}">
                  <a16:creationId xmlns="" xmlns:a16="http://schemas.microsoft.com/office/drawing/2014/main" id="{9A548D9F-BDE7-22E7-513C-7C2EA11AB050}"/>
                </a:ext>
              </a:extLst>
            </p:cNvPr>
            <p:cNvSpPr/>
            <p:nvPr/>
          </p:nvSpPr>
          <p:spPr>
            <a:xfrm>
              <a:off x="797636" y="3857215"/>
              <a:ext cx="28288" cy="42464"/>
            </a:xfrm>
            <a:custGeom>
              <a:avLst/>
              <a:gdLst>
                <a:gd name="connsiteX0" fmla="*/ 14145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5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5 w 28288"/>
                <a:gd name="connsiteY8" fmla="*/ 4393 h 42464"/>
                <a:gd name="connsiteX9" fmla="*/ 14145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5 w 28288"/>
                <a:gd name="connsiteY13" fmla="*/ 42464 h 42464"/>
                <a:gd name="connsiteX14" fmla="*/ 3619 w 28288"/>
                <a:gd name="connsiteY14" fmla="*/ 37041 h 42464"/>
                <a:gd name="connsiteX15" fmla="*/ 0 w 28288"/>
                <a:gd name="connsiteY15" fmla="*/ 21244 h 42464"/>
                <a:gd name="connsiteX16" fmla="*/ 3619 w 28288"/>
                <a:gd name="connsiteY16" fmla="*/ 5459 h 42464"/>
                <a:gd name="connsiteX17" fmla="*/ 14145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5" y="4393"/>
                  </a:moveTo>
                  <a:cubicBezTo>
                    <a:pt x="11295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5" y="38083"/>
                    <a:pt x="14145" y="38083"/>
                  </a:cubicBezTo>
                  <a:cubicBezTo>
                    <a:pt x="17014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4" y="4393"/>
                    <a:pt x="14145" y="4393"/>
                  </a:cubicBezTo>
                  <a:moveTo>
                    <a:pt x="14145" y="0"/>
                  </a:moveTo>
                  <a:cubicBezTo>
                    <a:pt x="18731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0" y="40653"/>
                    <a:pt x="18731" y="42464"/>
                    <a:pt x="14145" y="42464"/>
                  </a:cubicBezTo>
                  <a:cubicBezTo>
                    <a:pt x="9559" y="42464"/>
                    <a:pt x="6050" y="40653"/>
                    <a:pt x="3619" y="37041"/>
                  </a:cubicBezTo>
                  <a:cubicBezTo>
                    <a:pt x="1207" y="33405"/>
                    <a:pt x="0" y="28136"/>
                    <a:pt x="0" y="21244"/>
                  </a:cubicBezTo>
                  <a:cubicBezTo>
                    <a:pt x="0" y="14340"/>
                    <a:pt x="1207" y="9071"/>
                    <a:pt x="3619" y="5459"/>
                  </a:cubicBezTo>
                  <a:cubicBezTo>
                    <a:pt x="6050" y="1824"/>
                    <a:pt x="9559" y="0"/>
                    <a:pt x="1414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14968">
              <a:extLst>
                <a:ext uri="{FF2B5EF4-FFF2-40B4-BE49-F238E27FC236}">
                  <a16:creationId xmlns="" xmlns:a16="http://schemas.microsoft.com/office/drawing/2014/main" id="{825B2F87-DDA3-1AB6-6338-7FF6AC008383}"/>
                </a:ext>
              </a:extLst>
            </p:cNvPr>
            <p:cNvSpPr/>
            <p:nvPr/>
          </p:nvSpPr>
          <p:spPr>
            <a:xfrm>
              <a:off x="1286061" y="385721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3 w 28288"/>
                <a:gd name="connsiteY1" fmla="*/ 8609 h 42464"/>
                <a:gd name="connsiteX2" fmla="*/ 5564 w 28288"/>
                <a:gd name="connsiteY2" fmla="*/ 21244 h 42464"/>
                <a:gd name="connsiteX3" fmla="*/ 7703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7" y="5802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3" y="33891"/>
                  </a:cubicBezTo>
                  <a:cubicBezTo>
                    <a:pt x="9147" y="36686"/>
                    <a:pt x="11293" y="38083"/>
                    <a:pt x="14144" y="38083"/>
                  </a:cubicBezTo>
                  <a:cubicBezTo>
                    <a:pt x="17013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1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5"/>
                    <a:pt x="24643" y="37041"/>
                  </a:cubicBezTo>
                  <a:cubicBezTo>
                    <a:pt x="22231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5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14969">
              <a:extLst>
                <a:ext uri="{FF2B5EF4-FFF2-40B4-BE49-F238E27FC236}">
                  <a16:creationId xmlns="" xmlns:a16="http://schemas.microsoft.com/office/drawing/2014/main" id="{9358675E-00F4-B75C-77D8-CF03E52FA070}"/>
                </a:ext>
              </a:extLst>
            </p:cNvPr>
            <p:cNvSpPr/>
            <p:nvPr/>
          </p:nvSpPr>
          <p:spPr>
            <a:xfrm>
              <a:off x="1324080" y="389192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14970">
              <a:extLst>
                <a:ext uri="{FF2B5EF4-FFF2-40B4-BE49-F238E27FC236}">
                  <a16:creationId xmlns="" xmlns:a16="http://schemas.microsoft.com/office/drawing/2014/main" id="{0BC1070A-0299-6EAC-A586-A70C562D1B13}"/>
                </a:ext>
              </a:extLst>
            </p:cNvPr>
            <p:cNvSpPr/>
            <p:nvPr/>
          </p:nvSpPr>
          <p:spPr>
            <a:xfrm>
              <a:off x="1340033" y="3857215"/>
              <a:ext cx="25986" cy="41671"/>
            </a:xfrm>
            <a:custGeom>
              <a:avLst/>
              <a:gdLst>
                <a:gd name="connsiteX0" fmla="*/ 6661 w 25986"/>
                <a:gd name="connsiteY0" fmla="*/ 37005 h 41671"/>
                <a:gd name="connsiteX1" fmla="*/ 25987 w 25986"/>
                <a:gd name="connsiteY1" fmla="*/ 37005 h 41671"/>
                <a:gd name="connsiteX2" fmla="*/ 25987 w 25986"/>
                <a:gd name="connsiteY2" fmla="*/ 41671 h 41671"/>
                <a:gd name="connsiteX3" fmla="*/ 0 w 25986"/>
                <a:gd name="connsiteY3" fmla="*/ 41671 h 41671"/>
                <a:gd name="connsiteX4" fmla="*/ 0 w 25986"/>
                <a:gd name="connsiteY4" fmla="*/ 37005 h 41671"/>
                <a:gd name="connsiteX5" fmla="*/ 8580 w 25986"/>
                <a:gd name="connsiteY5" fmla="*/ 28266 h 41671"/>
                <a:gd name="connsiteX6" fmla="*/ 15433 w 25986"/>
                <a:gd name="connsiteY6" fmla="*/ 21173 h 41671"/>
                <a:gd name="connsiteX7" fmla="*/ 19134 w 25986"/>
                <a:gd name="connsiteY7" fmla="*/ 16128 h 41671"/>
                <a:gd name="connsiteX8" fmla="*/ 20202 w 25986"/>
                <a:gd name="connsiteY8" fmla="*/ 12043 h 41671"/>
                <a:gd name="connsiteX9" fmla="*/ 17900 w 25986"/>
                <a:gd name="connsiteY9" fmla="*/ 6726 h 41671"/>
                <a:gd name="connsiteX10" fmla="*/ 11952 w 25986"/>
                <a:gd name="connsiteY10" fmla="*/ 4666 h 41671"/>
                <a:gd name="connsiteX11" fmla="*/ 6442 w 25986"/>
                <a:gd name="connsiteY11" fmla="*/ 5566 h 41671"/>
                <a:gd name="connsiteX12" fmla="*/ 275 w 25986"/>
                <a:gd name="connsiteY12" fmla="*/ 8313 h 41671"/>
                <a:gd name="connsiteX13" fmla="*/ 275 w 25986"/>
                <a:gd name="connsiteY13" fmla="*/ 2724 h 41671"/>
                <a:gd name="connsiteX14" fmla="*/ 6525 w 25986"/>
                <a:gd name="connsiteY14" fmla="*/ 687 h 41671"/>
                <a:gd name="connsiteX15" fmla="*/ 11842 w 25986"/>
                <a:gd name="connsiteY15" fmla="*/ 0 h 41671"/>
                <a:gd name="connsiteX16" fmla="*/ 21984 w 25986"/>
                <a:gd name="connsiteY16" fmla="*/ 3185 h 41671"/>
                <a:gd name="connsiteX17" fmla="*/ 25768 w 25986"/>
                <a:gd name="connsiteY17" fmla="*/ 11688 h 41671"/>
                <a:gd name="connsiteX18" fmla="*/ 24807 w 25986"/>
                <a:gd name="connsiteY18" fmla="*/ 16484 h 41671"/>
                <a:gd name="connsiteX19" fmla="*/ 21381 w 25986"/>
                <a:gd name="connsiteY19" fmla="*/ 21801 h 41671"/>
                <a:gd name="connsiteX20" fmla="*/ 17022 w 25986"/>
                <a:gd name="connsiteY20" fmla="*/ 26407 h 41671"/>
                <a:gd name="connsiteX21" fmla="*/ 6661 w 25986"/>
                <a:gd name="connsiteY21" fmla="*/ 37005 h 4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71">
                  <a:moveTo>
                    <a:pt x="6661" y="37005"/>
                  </a:moveTo>
                  <a:lnTo>
                    <a:pt x="25987" y="37005"/>
                  </a:lnTo>
                  <a:lnTo>
                    <a:pt x="25987" y="41671"/>
                  </a:lnTo>
                  <a:lnTo>
                    <a:pt x="0" y="41671"/>
                  </a:lnTo>
                  <a:lnTo>
                    <a:pt x="0" y="37005"/>
                  </a:lnTo>
                  <a:cubicBezTo>
                    <a:pt x="2102" y="34838"/>
                    <a:pt x="4962" y="31925"/>
                    <a:pt x="8580" y="28266"/>
                  </a:cubicBezTo>
                  <a:cubicBezTo>
                    <a:pt x="12217" y="24595"/>
                    <a:pt x="14501" y="22227"/>
                    <a:pt x="15433" y="21173"/>
                  </a:cubicBezTo>
                  <a:cubicBezTo>
                    <a:pt x="17206" y="19172"/>
                    <a:pt x="18439" y="17490"/>
                    <a:pt x="19134" y="16128"/>
                  </a:cubicBezTo>
                  <a:cubicBezTo>
                    <a:pt x="19846" y="14743"/>
                    <a:pt x="20202" y="13381"/>
                    <a:pt x="20202" y="12043"/>
                  </a:cubicBezTo>
                  <a:cubicBezTo>
                    <a:pt x="20202" y="9864"/>
                    <a:pt x="19435" y="8088"/>
                    <a:pt x="17900" y="6726"/>
                  </a:cubicBezTo>
                  <a:cubicBezTo>
                    <a:pt x="16383" y="5352"/>
                    <a:pt x="14401" y="4666"/>
                    <a:pt x="11952" y="4666"/>
                  </a:cubicBezTo>
                  <a:cubicBezTo>
                    <a:pt x="10216" y="4666"/>
                    <a:pt x="8379" y="4962"/>
                    <a:pt x="6442" y="5566"/>
                  </a:cubicBezTo>
                  <a:cubicBezTo>
                    <a:pt x="4524" y="6169"/>
                    <a:pt x="2468" y="7093"/>
                    <a:pt x="275" y="8313"/>
                  </a:cubicBezTo>
                  <a:lnTo>
                    <a:pt x="275" y="2724"/>
                  </a:lnTo>
                  <a:cubicBezTo>
                    <a:pt x="2505" y="1824"/>
                    <a:pt x="4588" y="1149"/>
                    <a:pt x="6525" y="687"/>
                  </a:cubicBezTo>
                  <a:cubicBezTo>
                    <a:pt x="8461" y="225"/>
                    <a:pt x="10234" y="0"/>
                    <a:pt x="11842" y="0"/>
                  </a:cubicBezTo>
                  <a:cubicBezTo>
                    <a:pt x="16082" y="0"/>
                    <a:pt x="19463" y="1066"/>
                    <a:pt x="21984" y="3185"/>
                  </a:cubicBezTo>
                  <a:cubicBezTo>
                    <a:pt x="24506" y="5305"/>
                    <a:pt x="25768" y="8147"/>
                    <a:pt x="25768" y="11688"/>
                  </a:cubicBezTo>
                  <a:cubicBezTo>
                    <a:pt x="25768" y="13369"/>
                    <a:pt x="25448" y="14968"/>
                    <a:pt x="24807" y="16484"/>
                  </a:cubicBezTo>
                  <a:cubicBezTo>
                    <a:pt x="24186" y="17976"/>
                    <a:pt x="23044" y="19752"/>
                    <a:pt x="21381" y="21801"/>
                  </a:cubicBezTo>
                  <a:cubicBezTo>
                    <a:pt x="20924" y="22334"/>
                    <a:pt x="19471" y="23861"/>
                    <a:pt x="17022" y="26407"/>
                  </a:cubicBezTo>
                  <a:cubicBezTo>
                    <a:pt x="14574" y="28929"/>
                    <a:pt x="11119" y="32458"/>
                    <a:pt x="6661" y="37005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14971">
              <a:extLst>
                <a:ext uri="{FF2B5EF4-FFF2-40B4-BE49-F238E27FC236}">
                  <a16:creationId xmlns="" xmlns:a16="http://schemas.microsoft.com/office/drawing/2014/main" id="{22E03DDC-FBEB-0B5E-EF51-4818669AEBB1}"/>
                </a:ext>
              </a:extLst>
            </p:cNvPr>
            <p:cNvSpPr/>
            <p:nvPr/>
          </p:nvSpPr>
          <p:spPr>
            <a:xfrm>
              <a:off x="1375969" y="3857961"/>
              <a:ext cx="26479" cy="41718"/>
            </a:xfrm>
            <a:custGeom>
              <a:avLst/>
              <a:gdLst>
                <a:gd name="connsiteX0" fmla="*/ 1728 w 26479"/>
                <a:gd name="connsiteY0" fmla="*/ 0 h 41718"/>
                <a:gd name="connsiteX1" fmla="*/ 23464 w 26479"/>
                <a:gd name="connsiteY1" fmla="*/ 0 h 41718"/>
                <a:gd name="connsiteX2" fmla="*/ 23464 w 26479"/>
                <a:gd name="connsiteY2" fmla="*/ 4666 h 41718"/>
                <a:gd name="connsiteX3" fmla="*/ 6798 w 26479"/>
                <a:gd name="connsiteY3" fmla="*/ 4666 h 41718"/>
                <a:gd name="connsiteX4" fmla="*/ 6798 w 26479"/>
                <a:gd name="connsiteY4" fmla="*/ 14696 h 41718"/>
                <a:gd name="connsiteX5" fmla="*/ 9211 w 26479"/>
                <a:gd name="connsiteY5" fmla="*/ 14092 h 41718"/>
                <a:gd name="connsiteX6" fmla="*/ 11623 w 26479"/>
                <a:gd name="connsiteY6" fmla="*/ 13867 h 41718"/>
                <a:gd name="connsiteX7" fmla="*/ 22478 w 26479"/>
                <a:gd name="connsiteY7" fmla="*/ 17621 h 41718"/>
                <a:gd name="connsiteX8" fmla="*/ 26479 w 26479"/>
                <a:gd name="connsiteY8" fmla="*/ 27793 h 41718"/>
                <a:gd name="connsiteX9" fmla="*/ 22368 w 26479"/>
                <a:gd name="connsiteY9" fmla="*/ 38071 h 41718"/>
                <a:gd name="connsiteX10" fmla="*/ 10774 w 26479"/>
                <a:gd name="connsiteY10" fmla="*/ 41718 h 41718"/>
                <a:gd name="connsiteX11" fmla="*/ 5510 w 26479"/>
                <a:gd name="connsiteY11" fmla="*/ 41280 h 41718"/>
                <a:gd name="connsiteX12" fmla="*/ 0 w 26479"/>
                <a:gd name="connsiteY12" fmla="*/ 39966 h 41718"/>
                <a:gd name="connsiteX13" fmla="*/ 0 w 26479"/>
                <a:gd name="connsiteY13" fmla="*/ 34400 h 41718"/>
                <a:gd name="connsiteX14" fmla="*/ 5099 w 26479"/>
                <a:gd name="connsiteY14" fmla="*/ 36401 h 41718"/>
                <a:gd name="connsiteX15" fmla="*/ 10663 w 26479"/>
                <a:gd name="connsiteY15" fmla="*/ 37065 h 41718"/>
                <a:gd name="connsiteX16" fmla="*/ 18175 w 26479"/>
                <a:gd name="connsiteY16" fmla="*/ 34566 h 41718"/>
                <a:gd name="connsiteX17" fmla="*/ 20943 w 26479"/>
                <a:gd name="connsiteY17" fmla="*/ 27793 h 41718"/>
                <a:gd name="connsiteX18" fmla="*/ 18175 w 26479"/>
                <a:gd name="connsiteY18" fmla="*/ 21019 h 41718"/>
                <a:gd name="connsiteX19" fmla="*/ 10663 w 26479"/>
                <a:gd name="connsiteY19" fmla="*/ 18532 h 41718"/>
                <a:gd name="connsiteX20" fmla="*/ 6223 w 26479"/>
                <a:gd name="connsiteY20" fmla="*/ 19018 h 41718"/>
                <a:gd name="connsiteX21" fmla="*/ 1728 w 26479"/>
                <a:gd name="connsiteY21" fmla="*/ 20557 h 41718"/>
                <a:gd name="connsiteX22" fmla="*/ 1728 w 26479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8">
                  <a:moveTo>
                    <a:pt x="1728" y="0"/>
                  </a:moveTo>
                  <a:lnTo>
                    <a:pt x="23464" y="0"/>
                  </a:lnTo>
                  <a:lnTo>
                    <a:pt x="23464" y="4666"/>
                  </a:lnTo>
                  <a:lnTo>
                    <a:pt x="6798" y="4666"/>
                  </a:lnTo>
                  <a:lnTo>
                    <a:pt x="6798" y="14696"/>
                  </a:lnTo>
                  <a:cubicBezTo>
                    <a:pt x="7602" y="14423"/>
                    <a:pt x="8406" y="14222"/>
                    <a:pt x="9211" y="14092"/>
                  </a:cubicBezTo>
                  <a:cubicBezTo>
                    <a:pt x="10015" y="13938"/>
                    <a:pt x="10819" y="13867"/>
                    <a:pt x="11623" y="13867"/>
                  </a:cubicBezTo>
                  <a:cubicBezTo>
                    <a:pt x="16191" y="13867"/>
                    <a:pt x="19810" y="15122"/>
                    <a:pt x="22478" y="17621"/>
                  </a:cubicBezTo>
                  <a:cubicBezTo>
                    <a:pt x="25146" y="20131"/>
                    <a:pt x="26479" y="23518"/>
                    <a:pt x="26479" y="27793"/>
                  </a:cubicBezTo>
                  <a:cubicBezTo>
                    <a:pt x="26479" y="32198"/>
                    <a:pt x="25109" y="35620"/>
                    <a:pt x="22368" y="38071"/>
                  </a:cubicBezTo>
                  <a:cubicBezTo>
                    <a:pt x="19627" y="40499"/>
                    <a:pt x="15763" y="41718"/>
                    <a:pt x="10774" y="41718"/>
                  </a:cubicBezTo>
                  <a:cubicBezTo>
                    <a:pt x="9055" y="41718"/>
                    <a:pt x="7302" y="41576"/>
                    <a:pt x="5510" y="41280"/>
                  </a:cubicBezTo>
                  <a:cubicBezTo>
                    <a:pt x="3737" y="40984"/>
                    <a:pt x="1901" y="40546"/>
                    <a:pt x="0" y="39966"/>
                  </a:cubicBezTo>
                  <a:lnTo>
                    <a:pt x="0" y="34400"/>
                  </a:lnTo>
                  <a:cubicBezTo>
                    <a:pt x="1645" y="35288"/>
                    <a:pt x="3345" y="35963"/>
                    <a:pt x="5099" y="36401"/>
                  </a:cubicBezTo>
                  <a:cubicBezTo>
                    <a:pt x="6853" y="36840"/>
                    <a:pt x="8708" y="37065"/>
                    <a:pt x="10663" y="37065"/>
                  </a:cubicBezTo>
                  <a:cubicBezTo>
                    <a:pt x="13825" y="37065"/>
                    <a:pt x="16329" y="36236"/>
                    <a:pt x="18175" y="34566"/>
                  </a:cubicBezTo>
                  <a:cubicBezTo>
                    <a:pt x="20021" y="32896"/>
                    <a:pt x="20943" y="30646"/>
                    <a:pt x="20943" y="27793"/>
                  </a:cubicBezTo>
                  <a:cubicBezTo>
                    <a:pt x="20943" y="24939"/>
                    <a:pt x="20021" y="22689"/>
                    <a:pt x="18175" y="21019"/>
                  </a:cubicBezTo>
                  <a:cubicBezTo>
                    <a:pt x="16329" y="19361"/>
                    <a:pt x="13825" y="18532"/>
                    <a:pt x="10663" y="18532"/>
                  </a:cubicBezTo>
                  <a:cubicBezTo>
                    <a:pt x="9183" y="18532"/>
                    <a:pt x="7703" y="18698"/>
                    <a:pt x="6223" y="19018"/>
                  </a:cubicBezTo>
                  <a:cubicBezTo>
                    <a:pt x="4760" y="19349"/>
                    <a:pt x="3262" y="19859"/>
                    <a:pt x="1728" y="20557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14972">
              <a:extLst>
                <a:ext uri="{FF2B5EF4-FFF2-40B4-BE49-F238E27FC236}">
                  <a16:creationId xmlns="" xmlns:a16="http://schemas.microsoft.com/office/drawing/2014/main" id="{C4EFDF8F-BA73-C6C1-1D20-2CB9607AA753}"/>
                </a:ext>
              </a:extLst>
            </p:cNvPr>
            <p:cNvSpPr/>
            <p:nvPr/>
          </p:nvSpPr>
          <p:spPr>
            <a:xfrm>
              <a:off x="1862581" y="3857215"/>
              <a:ext cx="28289" cy="42464"/>
            </a:xfrm>
            <a:custGeom>
              <a:avLst/>
              <a:gdLst>
                <a:gd name="connsiteX0" fmla="*/ 14151 w 28289"/>
                <a:gd name="connsiteY0" fmla="*/ 4393 h 42464"/>
                <a:gd name="connsiteX1" fmla="*/ 7709 w 28289"/>
                <a:gd name="connsiteY1" fmla="*/ 8609 h 42464"/>
                <a:gd name="connsiteX2" fmla="*/ 5566 w 28289"/>
                <a:gd name="connsiteY2" fmla="*/ 21244 h 42464"/>
                <a:gd name="connsiteX3" fmla="*/ 7709 w 28289"/>
                <a:gd name="connsiteY3" fmla="*/ 33891 h 42464"/>
                <a:gd name="connsiteX4" fmla="*/ 14151 w 28289"/>
                <a:gd name="connsiteY4" fmla="*/ 38083 h 42464"/>
                <a:gd name="connsiteX5" fmla="*/ 20593 w 28289"/>
                <a:gd name="connsiteY5" fmla="*/ 33891 h 42464"/>
                <a:gd name="connsiteX6" fmla="*/ 22760 w 28289"/>
                <a:gd name="connsiteY6" fmla="*/ 21244 h 42464"/>
                <a:gd name="connsiteX7" fmla="*/ 20593 w 28289"/>
                <a:gd name="connsiteY7" fmla="*/ 8609 h 42464"/>
                <a:gd name="connsiteX8" fmla="*/ 14151 w 28289"/>
                <a:gd name="connsiteY8" fmla="*/ 4393 h 42464"/>
                <a:gd name="connsiteX9" fmla="*/ 14151 w 28289"/>
                <a:gd name="connsiteY9" fmla="*/ 0 h 42464"/>
                <a:gd name="connsiteX10" fmla="*/ 24643 w 28289"/>
                <a:gd name="connsiteY10" fmla="*/ 5459 h 42464"/>
                <a:gd name="connsiteX11" fmla="*/ 28290 w 28289"/>
                <a:gd name="connsiteY11" fmla="*/ 21244 h 42464"/>
                <a:gd name="connsiteX12" fmla="*/ 24643 w 28289"/>
                <a:gd name="connsiteY12" fmla="*/ 37041 h 42464"/>
                <a:gd name="connsiteX13" fmla="*/ 14151 w 28289"/>
                <a:gd name="connsiteY13" fmla="*/ 42464 h 42464"/>
                <a:gd name="connsiteX14" fmla="*/ 3623 w 28289"/>
                <a:gd name="connsiteY14" fmla="*/ 37041 h 42464"/>
                <a:gd name="connsiteX15" fmla="*/ 0 w 28289"/>
                <a:gd name="connsiteY15" fmla="*/ 21244 h 42464"/>
                <a:gd name="connsiteX16" fmla="*/ 3623 w 28289"/>
                <a:gd name="connsiteY16" fmla="*/ 5459 h 42464"/>
                <a:gd name="connsiteX17" fmla="*/ 14151 w 28289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9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7" y="38083"/>
                    <a:pt x="19160" y="36686"/>
                    <a:pt x="20593" y="33891"/>
                  </a:cubicBezTo>
                  <a:cubicBezTo>
                    <a:pt x="22037" y="31073"/>
                    <a:pt x="22760" y="26857"/>
                    <a:pt x="22760" y="21244"/>
                  </a:cubicBezTo>
                  <a:cubicBezTo>
                    <a:pt x="22760" y="15619"/>
                    <a:pt x="22037" y="11404"/>
                    <a:pt x="20593" y="8609"/>
                  </a:cubicBezTo>
                  <a:cubicBezTo>
                    <a:pt x="19160" y="5802"/>
                    <a:pt x="17017" y="4393"/>
                    <a:pt x="14151" y="4393"/>
                  </a:cubicBezTo>
                  <a:moveTo>
                    <a:pt x="14151" y="0"/>
                  </a:moveTo>
                  <a:cubicBezTo>
                    <a:pt x="18734" y="0"/>
                    <a:pt x="22239" y="1824"/>
                    <a:pt x="24643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3" y="37041"/>
                  </a:cubicBezTo>
                  <a:cubicBezTo>
                    <a:pt x="22239" y="40653"/>
                    <a:pt x="18734" y="42464"/>
                    <a:pt x="14151" y="42464"/>
                  </a:cubicBezTo>
                  <a:cubicBezTo>
                    <a:pt x="9568" y="42464"/>
                    <a:pt x="6051" y="40653"/>
                    <a:pt x="3623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3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14973">
              <a:extLst>
                <a:ext uri="{FF2B5EF4-FFF2-40B4-BE49-F238E27FC236}">
                  <a16:creationId xmlns="" xmlns:a16="http://schemas.microsoft.com/office/drawing/2014/main" id="{E4BEBD0F-DD6C-A75E-48AF-DD4B6609B42D}"/>
                </a:ext>
              </a:extLst>
            </p:cNvPr>
            <p:cNvSpPr/>
            <p:nvPr/>
          </p:nvSpPr>
          <p:spPr>
            <a:xfrm>
              <a:off x="1900605" y="3891923"/>
              <a:ext cx="5778" cy="6962"/>
            </a:xfrm>
            <a:custGeom>
              <a:avLst/>
              <a:gdLst>
                <a:gd name="connsiteX0" fmla="*/ 0 w 5778"/>
                <a:gd name="connsiteY0" fmla="*/ 0 h 6962"/>
                <a:gd name="connsiteX1" fmla="*/ 5779 w 5778"/>
                <a:gd name="connsiteY1" fmla="*/ 0 h 6962"/>
                <a:gd name="connsiteX2" fmla="*/ 5779 w 5778"/>
                <a:gd name="connsiteY2" fmla="*/ 6963 h 6962"/>
                <a:gd name="connsiteX3" fmla="*/ 0 w 5778"/>
                <a:gd name="connsiteY3" fmla="*/ 6963 h 6962"/>
                <a:gd name="connsiteX4" fmla="*/ 0 w 5778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" h="6962">
                  <a:moveTo>
                    <a:pt x="0" y="0"/>
                  </a:moveTo>
                  <a:lnTo>
                    <a:pt x="5779" y="0"/>
                  </a:lnTo>
                  <a:lnTo>
                    <a:pt x="5779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14974">
              <a:extLst>
                <a:ext uri="{FF2B5EF4-FFF2-40B4-BE49-F238E27FC236}">
                  <a16:creationId xmlns="" xmlns:a16="http://schemas.microsoft.com/office/drawing/2014/main" id="{E2E0F0FE-0C76-E091-6F0E-9A8ADFBADE8A}"/>
                </a:ext>
              </a:extLst>
            </p:cNvPr>
            <p:cNvSpPr/>
            <p:nvPr/>
          </p:nvSpPr>
          <p:spPr>
            <a:xfrm>
              <a:off x="1916781" y="3857961"/>
              <a:ext cx="26478" cy="41718"/>
            </a:xfrm>
            <a:custGeom>
              <a:avLst/>
              <a:gdLst>
                <a:gd name="connsiteX0" fmla="*/ 1717 w 26478"/>
                <a:gd name="connsiteY0" fmla="*/ 0 h 41718"/>
                <a:gd name="connsiteX1" fmla="*/ 23459 w 26478"/>
                <a:gd name="connsiteY1" fmla="*/ 0 h 41718"/>
                <a:gd name="connsiteX2" fmla="*/ 23459 w 26478"/>
                <a:gd name="connsiteY2" fmla="*/ 4666 h 41718"/>
                <a:gd name="connsiteX3" fmla="*/ 6797 w 26478"/>
                <a:gd name="connsiteY3" fmla="*/ 4666 h 41718"/>
                <a:gd name="connsiteX4" fmla="*/ 6797 w 26478"/>
                <a:gd name="connsiteY4" fmla="*/ 14696 h 41718"/>
                <a:gd name="connsiteX5" fmla="*/ 9201 w 26478"/>
                <a:gd name="connsiteY5" fmla="*/ 14092 h 41718"/>
                <a:gd name="connsiteX6" fmla="*/ 11617 w 26478"/>
                <a:gd name="connsiteY6" fmla="*/ 13867 h 41718"/>
                <a:gd name="connsiteX7" fmla="*/ 22476 w 26478"/>
                <a:gd name="connsiteY7" fmla="*/ 17621 h 41718"/>
                <a:gd name="connsiteX8" fmla="*/ 26478 w 26478"/>
                <a:gd name="connsiteY8" fmla="*/ 27793 h 41718"/>
                <a:gd name="connsiteX9" fmla="*/ 22357 w 26478"/>
                <a:gd name="connsiteY9" fmla="*/ 38071 h 41718"/>
                <a:gd name="connsiteX10" fmla="*/ 10764 w 26478"/>
                <a:gd name="connsiteY10" fmla="*/ 41718 h 41718"/>
                <a:gd name="connsiteX11" fmla="*/ 5506 w 26478"/>
                <a:gd name="connsiteY11" fmla="*/ 41280 h 41718"/>
                <a:gd name="connsiteX12" fmla="*/ 0 w 26478"/>
                <a:gd name="connsiteY12" fmla="*/ 39966 h 41718"/>
                <a:gd name="connsiteX13" fmla="*/ 0 w 26478"/>
                <a:gd name="connsiteY13" fmla="*/ 34400 h 41718"/>
                <a:gd name="connsiteX14" fmla="*/ 5092 w 26478"/>
                <a:gd name="connsiteY14" fmla="*/ 36401 h 41718"/>
                <a:gd name="connsiteX15" fmla="*/ 10658 w 26478"/>
                <a:gd name="connsiteY15" fmla="*/ 37065 h 41718"/>
                <a:gd name="connsiteX16" fmla="*/ 18165 w 26478"/>
                <a:gd name="connsiteY16" fmla="*/ 34566 h 41718"/>
                <a:gd name="connsiteX17" fmla="*/ 20936 w 26478"/>
                <a:gd name="connsiteY17" fmla="*/ 27793 h 41718"/>
                <a:gd name="connsiteX18" fmla="*/ 18165 w 26478"/>
                <a:gd name="connsiteY18" fmla="*/ 21019 h 41718"/>
                <a:gd name="connsiteX19" fmla="*/ 10658 w 26478"/>
                <a:gd name="connsiteY19" fmla="*/ 18532 h 41718"/>
                <a:gd name="connsiteX20" fmla="*/ 6217 w 26478"/>
                <a:gd name="connsiteY20" fmla="*/ 19018 h 41718"/>
                <a:gd name="connsiteX21" fmla="*/ 1717 w 26478"/>
                <a:gd name="connsiteY21" fmla="*/ 20557 h 41718"/>
                <a:gd name="connsiteX22" fmla="*/ 1717 w 26478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8" h="41718">
                  <a:moveTo>
                    <a:pt x="1717" y="0"/>
                  </a:moveTo>
                  <a:lnTo>
                    <a:pt x="23459" y="0"/>
                  </a:lnTo>
                  <a:lnTo>
                    <a:pt x="23459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2" y="14423"/>
                    <a:pt x="8408" y="14222"/>
                    <a:pt x="9201" y="14092"/>
                  </a:cubicBezTo>
                  <a:cubicBezTo>
                    <a:pt x="10006" y="13938"/>
                    <a:pt x="10812" y="13867"/>
                    <a:pt x="11617" y="13867"/>
                  </a:cubicBezTo>
                  <a:cubicBezTo>
                    <a:pt x="16188" y="13867"/>
                    <a:pt x="19811" y="15122"/>
                    <a:pt x="22476" y="17621"/>
                  </a:cubicBezTo>
                  <a:cubicBezTo>
                    <a:pt x="25140" y="20131"/>
                    <a:pt x="26478" y="23518"/>
                    <a:pt x="26478" y="27793"/>
                  </a:cubicBezTo>
                  <a:cubicBezTo>
                    <a:pt x="26478" y="32198"/>
                    <a:pt x="25105" y="35620"/>
                    <a:pt x="22357" y="38071"/>
                  </a:cubicBezTo>
                  <a:cubicBezTo>
                    <a:pt x="19622" y="40499"/>
                    <a:pt x="15750" y="41718"/>
                    <a:pt x="10764" y="41718"/>
                  </a:cubicBezTo>
                  <a:cubicBezTo>
                    <a:pt x="9047" y="41718"/>
                    <a:pt x="7295" y="41576"/>
                    <a:pt x="5506" y="41280"/>
                  </a:cubicBezTo>
                  <a:cubicBezTo>
                    <a:pt x="3730" y="40984"/>
                    <a:pt x="1895" y="40546"/>
                    <a:pt x="0" y="39966"/>
                  </a:cubicBezTo>
                  <a:lnTo>
                    <a:pt x="0" y="34400"/>
                  </a:lnTo>
                  <a:cubicBezTo>
                    <a:pt x="1646" y="35288"/>
                    <a:pt x="3339" y="35963"/>
                    <a:pt x="5092" y="36401"/>
                  </a:cubicBezTo>
                  <a:cubicBezTo>
                    <a:pt x="6845" y="36840"/>
                    <a:pt x="8704" y="37065"/>
                    <a:pt x="10658" y="37065"/>
                  </a:cubicBezTo>
                  <a:cubicBezTo>
                    <a:pt x="13819" y="37065"/>
                    <a:pt x="16330" y="36236"/>
                    <a:pt x="18165" y="34566"/>
                  </a:cubicBezTo>
                  <a:cubicBezTo>
                    <a:pt x="20013" y="32896"/>
                    <a:pt x="20936" y="30646"/>
                    <a:pt x="20936" y="27793"/>
                  </a:cubicBezTo>
                  <a:cubicBezTo>
                    <a:pt x="20936" y="24939"/>
                    <a:pt x="20013" y="22689"/>
                    <a:pt x="18165" y="21019"/>
                  </a:cubicBezTo>
                  <a:cubicBezTo>
                    <a:pt x="16330" y="19361"/>
                    <a:pt x="13819" y="18532"/>
                    <a:pt x="10658" y="18532"/>
                  </a:cubicBezTo>
                  <a:cubicBezTo>
                    <a:pt x="9177" y="18532"/>
                    <a:pt x="7697" y="18698"/>
                    <a:pt x="6217" y="19018"/>
                  </a:cubicBezTo>
                  <a:cubicBezTo>
                    <a:pt x="4760" y="19349"/>
                    <a:pt x="3256" y="19859"/>
                    <a:pt x="1717" y="20557"/>
                  </a:cubicBezTo>
                  <a:lnTo>
                    <a:pt x="171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14975">
              <a:extLst>
                <a:ext uri="{FF2B5EF4-FFF2-40B4-BE49-F238E27FC236}">
                  <a16:creationId xmlns="" xmlns:a16="http://schemas.microsoft.com/office/drawing/2014/main" id="{88587F8D-2C48-70C8-D1DF-31FA9C4B0172}"/>
                </a:ext>
              </a:extLst>
            </p:cNvPr>
            <p:cNvSpPr/>
            <p:nvPr/>
          </p:nvSpPr>
          <p:spPr>
            <a:xfrm>
              <a:off x="1951868" y="3857215"/>
              <a:ext cx="28278" cy="42464"/>
            </a:xfrm>
            <a:custGeom>
              <a:avLst/>
              <a:gdLst>
                <a:gd name="connsiteX0" fmla="*/ 14139 w 28278"/>
                <a:gd name="connsiteY0" fmla="*/ 4393 h 42464"/>
                <a:gd name="connsiteX1" fmla="*/ 7697 w 28278"/>
                <a:gd name="connsiteY1" fmla="*/ 8609 h 42464"/>
                <a:gd name="connsiteX2" fmla="*/ 5554 w 28278"/>
                <a:gd name="connsiteY2" fmla="*/ 21244 h 42464"/>
                <a:gd name="connsiteX3" fmla="*/ 7697 w 28278"/>
                <a:gd name="connsiteY3" fmla="*/ 33891 h 42464"/>
                <a:gd name="connsiteX4" fmla="*/ 14139 w 28278"/>
                <a:gd name="connsiteY4" fmla="*/ 38083 h 42464"/>
                <a:gd name="connsiteX5" fmla="*/ 20581 w 28278"/>
                <a:gd name="connsiteY5" fmla="*/ 33891 h 42464"/>
                <a:gd name="connsiteX6" fmla="*/ 22748 w 28278"/>
                <a:gd name="connsiteY6" fmla="*/ 21244 h 42464"/>
                <a:gd name="connsiteX7" fmla="*/ 20581 w 28278"/>
                <a:gd name="connsiteY7" fmla="*/ 8609 h 42464"/>
                <a:gd name="connsiteX8" fmla="*/ 14139 w 28278"/>
                <a:gd name="connsiteY8" fmla="*/ 4393 h 42464"/>
                <a:gd name="connsiteX9" fmla="*/ 14139 w 28278"/>
                <a:gd name="connsiteY9" fmla="*/ 0 h 42464"/>
                <a:gd name="connsiteX10" fmla="*/ 24643 w 28278"/>
                <a:gd name="connsiteY10" fmla="*/ 5459 h 42464"/>
                <a:gd name="connsiteX11" fmla="*/ 28278 w 28278"/>
                <a:gd name="connsiteY11" fmla="*/ 21244 h 42464"/>
                <a:gd name="connsiteX12" fmla="*/ 24643 w 28278"/>
                <a:gd name="connsiteY12" fmla="*/ 37041 h 42464"/>
                <a:gd name="connsiteX13" fmla="*/ 14139 w 28278"/>
                <a:gd name="connsiteY13" fmla="*/ 42464 h 42464"/>
                <a:gd name="connsiteX14" fmla="*/ 3612 w 28278"/>
                <a:gd name="connsiteY14" fmla="*/ 37041 h 42464"/>
                <a:gd name="connsiteX15" fmla="*/ 0 w 28278"/>
                <a:gd name="connsiteY15" fmla="*/ 21244 h 42464"/>
                <a:gd name="connsiteX16" fmla="*/ 3612 w 28278"/>
                <a:gd name="connsiteY16" fmla="*/ 5459 h 42464"/>
                <a:gd name="connsiteX17" fmla="*/ 14139 w 2827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78" h="42464">
                  <a:moveTo>
                    <a:pt x="14139" y="4393"/>
                  </a:moveTo>
                  <a:cubicBezTo>
                    <a:pt x="11285" y="4393"/>
                    <a:pt x="9142" y="5802"/>
                    <a:pt x="7697" y="8609"/>
                  </a:cubicBezTo>
                  <a:cubicBezTo>
                    <a:pt x="6264" y="11404"/>
                    <a:pt x="5554" y="15619"/>
                    <a:pt x="5554" y="21244"/>
                  </a:cubicBezTo>
                  <a:cubicBezTo>
                    <a:pt x="5554" y="26857"/>
                    <a:pt x="6264" y="31073"/>
                    <a:pt x="7697" y="33891"/>
                  </a:cubicBezTo>
                  <a:cubicBezTo>
                    <a:pt x="9142" y="36686"/>
                    <a:pt x="11285" y="38083"/>
                    <a:pt x="14139" y="38083"/>
                  </a:cubicBezTo>
                  <a:cubicBezTo>
                    <a:pt x="17005" y="38083"/>
                    <a:pt x="19148" y="36686"/>
                    <a:pt x="20581" y="33891"/>
                  </a:cubicBezTo>
                  <a:cubicBezTo>
                    <a:pt x="22026" y="31073"/>
                    <a:pt x="22748" y="26857"/>
                    <a:pt x="22748" y="21244"/>
                  </a:cubicBezTo>
                  <a:cubicBezTo>
                    <a:pt x="22748" y="15619"/>
                    <a:pt x="22026" y="11404"/>
                    <a:pt x="20581" y="8609"/>
                  </a:cubicBezTo>
                  <a:cubicBezTo>
                    <a:pt x="19148" y="5802"/>
                    <a:pt x="17005" y="4393"/>
                    <a:pt x="14139" y="4393"/>
                  </a:cubicBezTo>
                  <a:moveTo>
                    <a:pt x="14139" y="0"/>
                  </a:moveTo>
                  <a:cubicBezTo>
                    <a:pt x="18722" y="0"/>
                    <a:pt x="22227" y="1824"/>
                    <a:pt x="24643" y="5459"/>
                  </a:cubicBezTo>
                  <a:cubicBezTo>
                    <a:pt x="27070" y="9071"/>
                    <a:pt x="28278" y="14340"/>
                    <a:pt x="28278" y="21244"/>
                  </a:cubicBezTo>
                  <a:cubicBezTo>
                    <a:pt x="28278" y="28136"/>
                    <a:pt x="27070" y="33405"/>
                    <a:pt x="24643" y="37041"/>
                  </a:cubicBezTo>
                  <a:cubicBezTo>
                    <a:pt x="22227" y="40653"/>
                    <a:pt x="18722" y="42464"/>
                    <a:pt x="14139" y="42464"/>
                  </a:cubicBezTo>
                  <a:cubicBezTo>
                    <a:pt x="9556" y="42464"/>
                    <a:pt x="6039" y="40653"/>
                    <a:pt x="3612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12" y="5459"/>
                  </a:cubicBezTo>
                  <a:cubicBezTo>
                    <a:pt x="6039" y="1824"/>
                    <a:pt x="9556" y="0"/>
                    <a:pt x="14139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14976">
              <a:extLst>
                <a:ext uri="{FF2B5EF4-FFF2-40B4-BE49-F238E27FC236}">
                  <a16:creationId xmlns="" xmlns:a16="http://schemas.microsoft.com/office/drawing/2014/main" id="{E66DDF36-3C52-4C78-FCEC-CCD273DF9F0C}"/>
                </a:ext>
              </a:extLst>
            </p:cNvPr>
            <p:cNvSpPr/>
            <p:nvPr/>
          </p:nvSpPr>
          <p:spPr>
            <a:xfrm>
              <a:off x="2440292" y="3857215"/>
              <a:ext cx="28278" cy="42464"/>
            </a:xfrm>
            <a:custGeom>
              <a:avLst/>
              <a:gdLst>
                <a:gd name="connsiteX0" fmla="*/ 14139 w 28278"/>
                <a:gd name="connsiteY0" fmla="*/ 4393 h 42464"/>
                <a:gd name="connsiteX1" fmla="*/ 7697 w 28278"/>
                <a:gd name="connsiteY1" fmla="*/ 8609 h 42464"/>
                <a:gd name="connsiteX2" fmla="*/ 5554 w 28278"/>
                <a:gd name="connsiteY2" fmla="*/ 21244 h 42464"/>
                <a:gd name="connsiteX3" fmla="*/ 7697 w 28278"/>
                <a:gd name="connsiteY3" fmla="*/ 33891 h 42464"/>
                <a:gd name="connsiteX4" fmla="*/ 14139 w 28278"/>
                <a:gd name="connsiteY4" fmla="*/ 38083 h 42464"/>
                <a:gd name="connsiteX5" fmla="*/ 20581 w 28278"/>
                <a:gd name="connsiteY5" fmla="*/ 33891 h 42464"/>
                <a:gd name="connsiteX6" fmla="*/ 22748 w 28278"/>
                <a:gd name="connsiteY6" fmla="*/ 21244 h 42464"/>
                <a:gd name="connsiteX7" fmla="*/ 20581 w 28278"/>
                <a:gd name="connsiteY7" fmla="*/ 8609 h 42464"/>
                <a:gd name="connsiteX8" fmla="*/ 14139 w 28278"/>
                <a:gd name="connsiteY8" fmla="*/ 4393 h 42464"/>
                <a:gd name="connsiteX9" fmla="*/ 14139 w 28278"/>
                <a:gd name="connsiteY9" fmla="*/ 0 h 42464"/>
                <a:gd name="connsiteX10" fmla="*/ 24643 w 28278"/>
                <a:gd name="connsiteY10" fmla="*/ 5459 h 42464"/>
                <a:gd name="connsiteX11" fmla="*/ 28278 w 28278"/>
                <a:gd name="connsiteY11" fmla="*/ 21244 h 42464"/>
                <a:gd name="connsiteX12" fmla="*/ 24643 w 28278"/>
                <a:gd name="connsiteY12" fmla="*/ 37041 h 42464"/>
                <a:gd name="connsiteX13" fmla="*/ 14139 w 28278"/>
                <a:gd name="connsiteY13" fmla="*/ 42464 h 42464"/>
                <a:gd name="connsiteX14" fmla="*/ 3612 w 28278"/>
                <a:gd name="connsiteY14" fmla="*/ 37041 h 42464"/>
                <a:gd name="connsiteX15" fmla="*/ 0 w 28278"/>
                <a:gd name="connsiteY15" fmla="*/ 21244 h 42464"/>
                <a:gd name="connsiteX16" fmla="*/ 3612 w 28278"/>
                <a:gd name="connsiteY16" fmla="*/ 5459 h 42464"/>
                <a:gd name="connsiteX17" fmla="*/ 14139 w 2827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78" h="42464">
                  <a:moveTo>
                    <a:pt x="14139" y="4393"/>
                  </a:moveTo>
                  <a:cubicBezTo>
                    <a:pt x="11285" y="4393"/>
                    <a:pt x="9142" y="5802"/>
                    <a:pt x="7697" y="8609"/>
                  </a:cubicBezTo>
                  <a:cubicBezTo>
                    <a:pt x="6264" y="11404"/>
                    <a:pt x="5554" y="15619"/>
                    <a:pt x="5554" y="21244"/>
                  </a:cubicBezTo>
                  <a:cubicBezTo>
                    <a:pt x="5554" y="26857"/>
                    <a:pt x="6264" y="31073"/>
                    <a:pt x="7697" y="33891"/>
                  </a:cubicBezTo>
                  <a:cubicBezTo>
                    <a:pt x="9142" y="36686"/>
                    <a:pt x="11285" y="38083"/>
                    <a:pt x="14139" y="38083"/>
                  </a:cubicBezTo>
                  <a:cubicBezTo>
                    <a:pt x="17005" y="38083"/>
                    <a:pt x="19148" y="36686"/>
                    <a:pt x="20581" y="33891"/>
                  </a:cubicBezTo>
                  <a:cubicBezTo>
                    <a:pt x="22026" y="31073"/>
                    <a:pt x="22748" y="26857"/>
                    <a:pt x="22748" y="21244"/>
                  </a:cubicBezTo>
                  <a:cubicBezTo>
                    <a:pt x="22748" y="15619"/>
                    <a:pt x="22026" y="11404"/>
                    <a:pt x="20581" y="8609"/>
                  </a:cubicBezTo>
                  <a:cubicBezTo>
                    <a:pt x="19148" y="5802"/>
                    <a:pt x="17005" y="4393"/>
                    <a:pt x="14139" y="4393"/>
                  </a:cubicBezTo>
                  <a:moveTo>
                    <a:pt x="14139" y="0"/>
                  </a:moveTo>
                  <a:cubicBezTo>
                    <a:pt x="18722" y="0"/>
                    <a:pt x="22227" y="1824"/>
                    <a:pt x="24643" y="5459"/>
                  </a:cubicBezTo>
                  <a:cubicBezTo>
                    <a:pt x="27070" y="9071"/>
                    <a:pt x="28278" y="14340"/>
                    <a:pt x="28278" y="21244"/>
                  </a:cubicBezTo>
                  <a:cubicBezTo>
                    <a:pt x="28278" y="28136"/>
                    <a:pt x="27070" y="33405"/>
                    <a:pt x="24643" y="37041"/>
                  </a:cubicBezTo>
                  <a:cubicBezTo>
                    <a:pt x="22227" y="40653"/>
                    <a:pt x="18722" y="42464"/>
                    <a:pt x="14139" y="42464"/>
                  </a:cubicBezTo>
                  <a:cubicBezTo>
                    <a:pt x="9556" y="42464"/>
                    <a:pt x="6039" y="40653"/>
                    <a:pt x="3612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12" y="5459"/>
                  </a:cubicBezTo>
                  <a:cubicBezTo>
                    <a:pt x="6039" y="1824"/>
                    <a:pt x="9556" y="0"/>
                    <a:pt x="14139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14977">
              <a:extLst>
                <a:ext uri="{FF2B5EF4-FFF2-40B4-BE49-F238E27FC236}">
                  <a16:creationId xmlns="" xmlns:a16="http://schemas.microsoft.com/office/drawing/2014/main" id="{73CCCA59-D126-B407-722B-975DDD9E8A97}"/>
                </a:ext>
              </a:extLst>
            </p:cNvPr>
            <p:cNvSpPr/>
            <p:nvPr/>
          </p:nvSpPr>
          <p:spPr>
            <a:xfrm>
              <a:off x="2478304" y="3891923"/>
              <a:ext cx="5790" cy="6962"/>
            </a:xfrm>
            <a:custGeom>
              <a:avLst/>
              <a:gdLst>
                <a:gd name="connsiteX0" fmla="*/ 0 w 5790"/>
                <a:gd name="connsiteY0" fmla="*/ 0 h 6962"/>
                <a:gd name="connsiteX1" fmla="*/ 5791 w 5790"/>
                <a:gd name="connsiteY1" fmla="*/ 0 h 6962"/>
                <a:gd name="connsiteX2" fmla="*/ 5791 w 5790"/>
                <a:gd name="connsiteY2" fmla="*/ 6963 h 6962"/>
                <a:gd name="connsiteX3" fmla="*/ 0 w 5790"/>
                <a:gd name="connsiteY3" fmla="*/ 6963 h 6962"/>
                <a:gd name="connsiteX4" fmla="*/ 0 w 5790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0" h="6962">
                  <a:moveTo>
                    <a:pt x="0" y="0"/>
                  </a:moveTo>
                  <a:lnTo>
                    <a:pt x="5791" y="0"/>
                  </a:lnTo>
                  <a:lnTo>
                    <a:pt x="5791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14978">
              <a:extLst>
                <a:ext uri="{FF2B5EF4-FFF2-40B4-BE49-F238E27FC236}">
                  <a16:creationId xmlns="" xmlns:a16="http://schemas.microsoft.com/office/drawing/2014/main" id="{F937A4E5-182D-AEBB-AA53-94CBB28C504D}"/>
                </a:ext>
              </a:extLst>
            </p:cNvPr>
            <p:cNvSpPr/>
            <p:nvPr/>
          </p:nvSpPr>
          <p:spPr>
            <a:xfrm>
              <a:off x="2494753" y="3857961"/>
              <a:ext cx="26312" cy="40924"/>
            </a:xfrm>
            <a:custGeom>
              <a:avLst/>
              <a:gdLst>
                <a:gd name="connsiteX0" fmla="*/ 0 w 26312"/>
                <a:gd name="connsiteY0" fmla="*/ 0 h 40924"/>
                <a:gd name="connsiteX1" fmla="*/ 26312 w 26312"/>
                <a:gd name="connsiteY1" fmla="*/ 0 h 40924"/>
                <a:gd name="connsiteX2" fmla="*/ 26312 w 26312"/>
                <a:gd name="connsiteY2" fmla="*/ 2356 h 40924"/>
                <a:gd name="connsiteX3" fmla="*/ 11463 w 26312"/>
                <a:gd name="connsiteY3" fmla="*/ 40925 h 40924"/>
                <a:gd name="connsiteX4" fmla="*/ 5672 w 26312"/>
                <a:gd name="connsiteY4" fmla="*/ 40925 h 40924"/>
                <a:gd name="connsiteX5" fmla="*/ 19657 w 26312"/>
                <a:gd name="connsiteY5" fmla="*/ 4666 h 40924"/>
                <a:gd name="connsiteX6" fmla="*/ 0 w 26312"/>
                <a:gd name="connsiteY6" fmla="*/ 4666 h 40924"/>
                <a:gd name="connsiteX7" fmla="*/ 0 w 26312"/>
                <a:gd name="connsiteY7" fmla="*/ 0 h 4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2" h="40924">
                  <a:moveTo>
                    <a:pt x="0" y="0"/>
                  </a:moveTo>
                  <a:lnTo>
                    <a:pt x="26312" y="0"/>
                  </a:lnTo>
                  <a:lnTo>
                    <a:pt x="26312" y="2356"/>
                  </a:lnTo>
                  <a:lnTo>
                    <a:pt x="11463" y="40925"/>
                  </a:lnTo>
                  <a:lnTo>
                    <a:pt x="5672" y="40925"/>
                  </a:lnTo>
                  <a:lnTo>
                    <a:pt x="19657" y="4666"/>
                  </a:lnTo>
                  <a:lnTo>
                    <a:pt x="0" y="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14979">
              <a:extLst>
                <a:ext uri="{FF2B5EF4-FFF2-40B4-BE49-F238E27FC236}">
                  <a16:creationId xmlns="" xmlns:a16="http://schemas.microsoft.com/office/drawing/2014/main" id="{0CC611AE-6B69-DC3C-0833-DEF180E1F735}"/>
                </a:ext>
              </a:extLst>
            </p:cNvPr>
            <p:cNvSpPr/>
            <p:nvPr/>
          </p:nvSpPr>
          <p:spPr>
            <a:xfrm>
              <a:off x="2530195" y="3857961"/>
              <a:ext cx="26478" cy="41718"/>
            </a:xfrm>
            <a:custGeom>
              <a:avLst/>
              <a:gdLst>
                <a:gd name="connsiteX0" fmla="*/ 1729 w 26478"/>
                <a:gd name="connsiteY0" fmla="*/ 0 h 41718"/>
                <a:gd name="connsiteX1" fmla="*/ 23470 w 26478"/>
                <a:gd name="connsiteY1" fmla="*/ 0 h 41718"/>
                <a:gd name="connsiteX2" fmla="*/ 23470 w 26478"/>
                <a:gd name="connsiteY2" fmla="*/ 4666 h 41718"/>
                <a:gd name="connsiteX3" fmla="*/ 6797 w 26478"/>
                <a:gd name="connsiteY3" fmla="*/ 4666 h 41718"/>
                <a:gd name="connsiteX4" fmla="*/ 6797 w 26478"/>
                <a:gd name="connsiteY4" fmla="*/ 14696 h 41718"/>
                <a:gd name="connsiteX5" fmla="*/ 9213 w 26478"/>
                <a:gd name="connsiteY5" fmla="*/ 14092 h 41718"/>
                <a:gd name="connsiteX6" fmla="*/ 11629 w 26478"/>
                <a:gd name="connsiteY6" fmla="*/ 13867 h 41718"/>
                <a:gd name="connsiteX7" fmla="*/ 22476 w 26478"/>
                <a:gd name="connsiteY7" fmla="*/ 17621 h 41718"/>
                <a:gd name="connsiteX8" fmla="*/ 26478 w 26478"/>
                <a:gd name="connsiteY8" fmla="*/ 27793 h 41718"/>
                <a:gd name="connsiteX9" fmla="*/ 22369 w 26478"/>
                <a:gd name="connsiteY9" fmla="*/ 38071 h 41718"/>
                <a:gd name="connsiteX10" fmla="*/ 10776 w 26478"/>
                <a:gd name="connsiteY10" fmla="*/ 41718 h 41718"/>
                <a:gd name="connsiteX11" fmla="*/ 5506 w 26478"/>
                <a:gd name="connsiteY11" fmla="*/ 41280 h 41718"/>
                <a:gd name="connsiteX12" fmla="*/ 0 w 26478"/>
                <a:gd name="connsiteY12" fmla="*/ 39966 h 41718"/>
                <a:gd name="connsiteX13" fmla="*/ 0 w 26478"/>
                <a:gd name="connsiteY13" fmla="*/ 34400 h 41718"/>
                <a:gd name="connsiteX14" fmla="*/ 5104 w 26478"/>
                <a:gd name="connsiteY14" fmla="*/ 36401 h 41718"/>
                <a:gd name="connsiteX15" fmla="*/ 10669 w 26478"/>
                <a:gd name="connsiteY15" fmla="*/ 37065 h 41718"/>
                <a:gd name="connsiteX16" fmla="*/ 18177 w 26478"/>
                <a:gd name="connsiteY16" fmla="*/ 34566 h 41718"/>
                <a:gd name="connsiteX17" fmla="*/ 20948 w 26478"/>
                <a:gd name="connsiteY17" fmla="*/ 27793 h 41718"/>
                <a:gd name="connsiteX18" fmla="*/ 18177 w 26478"/>
                <a:gd name="connsiteY18" fmla="*/ 21019 h 41718"/>
                <a:gd name="connsiteX19" fmla="*/ 10669 w 26478"/>
                <a:gd name="connsiteY19" fmla="*/ 18532 h 41718"/>
                <a:gd name="connsiteX20" fmla="*/ 6229 w 26478"/>
                <a:gd name="connsiteY20" fmla="*/ 19018 h 41718"/>
                <a:gd name="connsiteX21" fmla="*/ 1729 w 26478"/>
                <a:gd name="connsiteY21" fmla="*/ 20557 h 41718"/>
                <a:gd name="connsiteX22" fmla="*/ 1729 w 26478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8" h="41718">
                  <a:moveTo>
                    <a:pt x="1729" y="0"/>
                  </a:moveTo>
                  <a:lnTo>
                    <a:pt x="23470" y="0"/>
                  </a:lnTo>
                  <a:lnTo>
                    <a:pt x="23470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2" y="14423"/>
                    <a:pt x="8408" y="14222"/>
                    <a:pt x="9213" y="14092"/>
                  </a:cubicBezTo>
                  <a:cubicBezTo>
                    <a:pt x="10018" y="13938"/>
                    <a:pt x="10823" y="13867"/>
                    <a:pt x="11629" y="13867"/>
                  </a:cubicBezTo>
                  <a:cubicBezTo>
                    <a:pt x="16188" y="13867"/>
                    <a:pt x="19811" y="15122"/>
                    <a:pt x="22476" y="17621"/>
                  </a:cubicBezTo>
                  <a:cubicBezTo>
                    <a:pt x="25140" y="20131"/>
                    <a:pt x="26478" y="23518"/>
                    <a:pt x="26478" y="27793"/>
                  </a:cubicBezTo>
                  <a:cubicBezTo>
                    <a:pt x="26478" y="32198"/>
                    <a:pt x="25105" y="35620"/>
                    <a:pt x="22369" y="38071"/>
                  </a:cubicBezTo>
                  <a:cubicBezTo>
                    <a:pt x="19634" y="40499"/>
                    <a:pt x="15761" y="41718"/>
                    <a:pt x="10776" y="41718"/>
                  </a:cubicBezTo>
                  <a:cubicBezTo>
                    <a:pt x="9059" y="41718"/>
                    <a:pt x="7295" y="41576"/>
                    <a:pt x="5506" y="41280"/>
                  </a:cubicBezTo>
                  <a:cubicBezTo>
                    <a:pt x="3742" y="40984"/>
                    <a:pt x="1907" y="40546"/>
                    <a:pt x="0" y="39966"/>
                  </a:cubicBezTo>
                  <a:lnTo>
                    <a:pt x="0" y="34400"/>
                  </a:lnTo>
                  <a:cubicBezTo>
                    <a:pt x="1646" y="35288"/>
                    <a:pt x="3339" y="35963"/>
                    <a:pt x="5104" y="36401"/>
                  </a:cubicBezTo>
                  <a:cubicBezTo>
                    <a:pt x="6856" y="36840"/>
                    <a:pt x="8716" y="37065"/>
                    <a:pt x="10669" y="37065"/>
                  </a:cubicBezTo>
                  <a:cubicBezTo>
                    <a:pt x="13831" y="37065"/>
                    <a:pt x="16330" y="36236"/>
                    <a:pt x="18177" y="34566"/>
                  </a:cubicBezTo>
                  <a:cubicBezTo>
                    <a:pt x="20024" y="32896"/>
                    <a:pt x="20948" y="30646"/>
                    <a:pt x="20948" y="27793"/>
                  </a:cubicBezTo>
                  <a:cubicBezTo>
                    <a:pt x="20948" y="24939"/>
                    <a:pt x="20024" y="22689"/>
                    <a:pt x="18177" y="21019"/>
                  </a:cubicBezTo>
                  <a:cubicBezTo>
                    <a:pt x="16330" y="19361"/>
                    <a:pt x="13831" y="18532"/>
                    <a:pt x="10669" y="18532"/>
                  </a:cubicBezTo>
                  <a:cubicBezTo>
                    <a:pt x="9189" y="18532"/>
                    <a:pt x="7709" y="18698"/>
                    <a:pt x="6229" y="19018"/>
                  </a:cubicBezTo>
                  <a:cubicBezTo>
                    <a:pt x="4760" y="19349"/>
                    <a:pt x="3256" y="19859"/>
                    <a:pt x="1729" y="20557"/>
                  </a:cubicBezTo>
                  <a:lnTo>
                    <a:pt x="1729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14980">
              <a:extLst>
                <a:ext uri="{FF2B5EF4-FFF2-40B4-BE49-F238E27FC236}">
                  <a16:creationId xmlns="" xmlns:a16="http://schemas.microsoft.com/office/drawing/2014/main" id="{FD41D44E-34B0-9D50-3726-FB855A03B9E2}"/>
                </a:ext>
              </a:extLst>
            </p:cNvPr>
            <p:cNvSpPr/>
            <p:nvPr/>
          </p:nvSpPr>
          <p:spPr>
            <a:xfrm>
              <a:off x="3018039" y="3857961"/>
              <a:ext cx="24370" cy="40924"/>
            </a:xfrm>
            <a:custGeom>
              <a:avLst/>
              <a:gdLst>
                <a:gd name="connsiteX0" fmla="*/ 805 w 24370"/>
                <a:gd name="connsiteY0" fmla="*/ 36259 h 40924"/>
                <a:gd name="connsiteX1" fmla="*/ 9841 w 24370"/>
                <a:gd name="connsiteY1" fmla="*/ 36259 h 40924"/>
                <a:gd name="connsiteX2" fmla="*/ 9841 w 24370"/>
                <a:gd name="connsiteY2" fmla="*/ 5045 h 40924"/>
                <a:gd name="connsiteX3" fmla="*/ 0 w 24370"/>
                <a:gd name="connsiteY3" fmla="*/ 7022 h 40924"/>
                <a:gd name="connsiteX4" fmla="*/ 0 w 24370"/>
                <a:gd name="connsiteY4" fmla="*/ 1977 h 40924"/>
                <a:gd name="connsiteX5" fmla="*/ 9793 w 24370"/>
                <a:gd name="connsiteY5" fmla="*/ 0 h 40924"/>
                <a:gd name="connsiteX6" fmla="*/ 15323 w 24370"/>
                <a:gd name="connsiteY6" fmla="*/ 0 h 40924"/>
                <a:gd name="connsiteX7" fmla="*/ 15323 w 24370"/>
                <a:gd name="connsiteY7" fmla="*/ 36259 h 40924"/>
                <a:gd name="connsiteX8" fmla="*/ 24370 w 24370"/>
                <a:gd name="connsiteY8" fmla="*/ 36259 h 40924"/>
                <a:gd name="connsiteX9" fmla="*/ 24370 w 24370"/>
                <a:gd name="connsiteY9" fmla="*/ 40925 h 40924"/>
                <a:gd name="connsiteX10" fmla="*/ 805 w 24370"/>
                <a:gd name="connsiteY10" fmla="*/ 40925 h 40924"/>
                <a:gd name="connsiteX11" fmla="*/ 805 w 24370"/>
                <a:gd name="connsiteY11" fmla="*/ 36259 h 4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70" h="40924">
                  <a:moveTo>
                    <a:pt x="805" y="36259"/>
                  </a:moveTo>
                  <a:lnTo>
                    <a:pt x="9841" y="36259"/>
                  </a:lnTo>
                  <a:lnTo>
                    <a:pt x="9841" y="5045"/>
                  </a:lnTo>
                  <a:lnTo>
                    <a:pt x="0" y="7022"/>
                  </a:lnTo>
                  <a:lnTo>
                    <a:pt x="0" y="1977"/>
                  </a:lnTo>
                  <a:lnTo>
                    <a:pt x="9793" y="0"/>
                  </a:lnTo>
                  <a:lnTo>
                    <a:pt x="15323" y="0"/>
                  </a:lnTo>
                  <a:lnTo>
                    <a:pt x="15323" y="36259"/>
                  </a:lnTo>
                  <a:lnTo>
                    <a:pt x="24370" y="36259"/>
                  </a:lnTo>
                  <a:lnTo>
                    <a:pt x="24370" y="40925"/>
                  </a:lnTo>
                  <a:lnTo>
                    <a:pt x="805" y="40925"/>
                  </a:lnTo>
                  <a:lnTo>
                    <a:pt x="805" y="36259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14981">
              <a:extLst>
                <a:ext uri="{FF2B5EF4-FFF2-40B4-BE49-F238E27FC236}">
                  <a16:creationId xmlns="" xmlns:a16="http://schemas.microsoft.com/office/drawing/2014/main" id="{90D52D89-5959-5E10-CDA8-273A5ABDF635}"/>
                </a:ext>
              </a:extLst>
            </p:cNvPr>
            <p:cNvSpPr/>
            <p:nvPr/>
          </p:nvSpPr>
          <p:spPr>
            <a:xfrm>
              <a:off x="3053600" y="3891923"/>
              <a:ext cx="5778" cy="6962"/>
            </a:xfrm>
            <a:custGeom>
              <a:avLst/>
              <a:gdLst>
                <a:gd name="connsiteX0" fmla="*/ 0 w 5778"/>
                <a:gd name="connsiteY0" fmla="*/ 0 h 6962"/>
                <a:gd name="connsiteX1" fmla="*/ 5779 w 5778"/>
                <a:gd name="connsiteY1" fmla="*/ 0 h 6962"/>
                <a:gd name="connsiteX2" fmla="*/ 5779 w 5778"/>
                <a:gd name="connsiteY2" fmla="*/ 6963 h 6962"/>
                <a:gd name="connsiteX3" fmla="*/ 0 w 5778"/>
                <a:gd name="connsiteY3" fmla="*/ 6963 h 6962"/>
                <a:gd name="connsiteX4" fmla="*/ 0 w 5778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" h="6962">
                  <a:moveTo>
                    <a:pt x="0" y="0"/>
                  </a:moveTo>
                  <a:lnTo>
                    <a:pt x="5779" y="0"/>
                  </a:lnTo>
                  <a:lnTo>
                    <a:pt x="5779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14982">
              <a:extLst>
                <a:ext uri="{FF2B5EF4-FFF2-40B4-BE49-F238E27FC236}">
                  <a16:creationId xmlns="" xmlns:a16="http://schemas.microsoft.com/office/drawing/2014/main" id="{E4C765FC-A3EE-9B5C-2332-4D2F80EEB74D}"/>
                </a:ext>
              </a:extLst>
            </p:cNvPr>
            <p:cNvSpPr/>
            <p:nvPr/>
          </p:nvSpPr>
          <p:spPr>
            <a:xfrm>
              <a:off x="3069136" y="3857215"/>
              <a:ext cx="28289" cy="42464"/>
            </a:xfrm>
            <a:custGeom>
              <a:avLst/>
              <a:gdLst>
                <a:gd name="connsiteX0" fmla="*/ 14151 w 28289"/>
                <a:gd name="connsiteY0" fmla="*/ 4393 h 42464"/>
                <a:gd name="connsiteX1" fmla="*/ 7709 w 28289"/>
                <a:gd name="connsiteY1" fmla="*/ 8609 h 42464"/>
                <a:gd name="connsiteX2" fmla="*/ 5566 w 28289"/>
                <a:gd name="connsiteY2" fmla="*/ 21244 h 42464"/>
                <a:gd name="connsiteX3" fmla="*/ 7709 w 28289"/>
                <a:gd name="connsiteY3" fmla="*/ 33891 h 42464"/>
                <a:gd name="connsiteX4" fmla="*/ 14151 w 28289"/>
                <a:gd name="connsiteY4" fmla="*/ 38083 h 42464"/>
                <a:gd name="connsiteX5" fmla="*/ 20593 w 28289"/>
                <a:gd name="connsiteY5" fmla="*/ 33891 h 42464"/>
                <a:gd name="connsiteX6" fmla="*/ 22748 w 28289"/>
                <a:gd name="connsiteY6" fmla="*/ 21244 h 42464"/>
                <a:gd name="connsiteX7" fmla="*/ 20593 w 28289"/>
                <a:gd name="connsiteY7" fmla="*/ 8609 h 42464"/>
                <a:gd name="connsiteX8" fmla="*/ 14151 w 28289"/>
                <a:gd name="connsiteY8" fmla="*/ 4393 h 42464"/>
                <a:gd name="connsiteX9" fmla="*/ 14151 w 28289"/>
                <a:gd name="connsiteY9" fmla="*/ 0 h 42464"/>
                <a:gd name="connsiteX10" fmla="*/ 24642 w 28289"/>
                <a:gd name="connsiteY10" fmla="*/ 5459 h 42464"/>
                <a:gd name="connsiteX11" fmla="*/ 28290 w 28289"/>
                <a:gd name="connsiteY11" fmla="*/ 21244 h 42464"/>
                <a:gd name="connsiteX12" fmla="*/ 24642 w 28289"/>
                <a:gd name="connsiteY12" fmla="*/ 37041 h 42464"/>
                <a:gd name="connsiteX13" fmla="*/ 14151 w 28289"/>
                <a:gd name="connsiteY13" fmla="*/ 42464 h 42464"/>
                <a:gd name="connsiteX14" fmla="*/ 3623 w 28289"/>
                <a:gd name="connsiteY14" fmla="*/ 37041 h 42464"/>
                <a:gd name="connsiteX15" fmla="*/ 0 w 28289"/>
                <a:gd name="connsiteY15" fmla="*/ 21244 h 42464"/>
                <a:gd name="connsiteX16" fmla="*/ 3623 w 28289"/>
                <a:gd name="connsiteY16" fmla="*/ 5459 h 42464"/>
                <a:gd name="connsiteX17" fmla="*/ 14151 w 28289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9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6" y="38083"/>
                    <a:pt x="19160" y="36686"/>
                    <a:pt x="20593" y="33891"/>
                  </a:cubicBezTo>
                  <a:cubicBezTo>
                    <a:pt x="22025" y="31073"/>
                    <a:pt x="22748" y="26857"/>
                    <a:pt x="22748" y="21244"/>
                  </a:cubicBezTo>
                  <a:cubicBezTo>
                    <a:pt x="22748" y="15619"/>
                    <a:pt x="22025" y="11404"/>
                    <a:pt x="20593" y="8609"/>
                  </a:cubicBezTo>
                  <a:cubicBezTo>
                    <a:pt x="19160" y="5802"/>
                    <a:pt x="17016" y="4393"/>
                    <a:pt x="14151" y="4393"/>
                  </a:cubicBezTo>
                  <a:moveTo>
                    <a:pt x="14151" y="0"/>
                  </a:moveTo>
                  <a:cubicBezTo>
                    <a:pt x="18733" y="0"/>
                    <a:pt x="22239" y="1824"/>
                    <a:pt x="24642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2" y="37041"/>
                  </a:cubicBezTo>
                  <a:cubicBezTo>
                    <a:pt x="22239" y="40653"/>
                    <a:pt x="18733" y="42464"/>
                    <a:pt x="14151" y="42464"/>
                  </a:cubicBezTo>
                  <a:cubicBezTo>
                    <a:pt x="9568" y="42464"/>
                    <a:pt x="6051" y="40653"/>
                    <a:pt x="3623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3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14983">
              <a:extLst>
                <a:ext uri="{FF2B5EF4-FFF2-40B4-BE49-F238E27FC236}">
                  <a16:creationId xmlns="" xmlns:a16="http://schemas.microsoft.com/office/drawing/2014/main" id="{C82979D6-05B9-28B5-5CA5-81865F553674}"/>
                </a:ext>
              </a:extLst>
            </p:cNvPr>
            <p:cNvSpPr/>
            <p:nvPr/>
          </p:nvSpPr>
          <p:spPr>
            <a:xfrm>
              <a:off x="3104851" y="3857215"/>
              <a:ext cx="28290" cy="42464"/>
            </a:xfrm>
            <a:custGeom>
              <a:avLst/>
              <a:gdLst>
                <a:gd name="connsiteX0" fmla="*/ 14151 w 28290"/>
                <a:gd name="connsiteY0" fmla="*/ 4393 h 42464"/>
                <a:gd name="connsiteX1" fmla="*/ 7709 w 28290"/>
                <a:gd name="connsiteY1" fmla="*/ 8609 h 42464"/>
                <a:gd name="connsiteX2" fmla="*/ 5566 w 28290"/>
                <a:gd name="connsiteY2" fmla="*/ 21244 h 42464"/>
                <a:gd name="connsiteX3" fmla="*/ 7709 w 28290"/>
                <a:gd name="connsiteY3" fmla="*/ 33891 h 42464"/>
                <a:gd name="connsiteX4" fmla="*/ 14151 w 28290"/>
                <a:gd name="connsiteY4" fmla="*/ 38083 h 42464"/>
                <a:gd name="connsiteX5" fmla="*/ 20593 w 28290"/>
                <a:gd name="connsiteY5" fmla="*/ 33891 h 42464"/>
                <a:gd name="connsiteX6" fmla="*/ 22760 w 28290"/>
                <a:gd name="connsiteY6" fmla="*/ 21244 h 42464"/>
                <a:gd name="connsiteX7" fmla="*/ 20593 w 28290"/>
                <a:gd name="connsiteY7" fmla="*/ 8609 h 42464"/>
                <a:gd name="connsiteX8" fmla="*/ 14151 w 28290"/>
                <a:gd name="connsiteY8" fmla="*/ 4393 h 42464"/>
                <a:gd name="connsiteX9" fmla="*/ 14151 w 28290"/>
                <a:gd name="connsiteY9" fmla="*/ 0 h 42464"/>
                <a:gd name="connsiteX10" fmla="*/ 24643 w 28290"/>
                <a:gd name="connsiteY10" fmla="*/ 5459 h 42464"/>
                <a:gd name="connsiteX11" fmla="*/ 28290 w 28290"/>
                <a:gd name="connsiteY11" fmla="*/ 21244 h 42464"/>
                <a:gd name="connsiteX12" fmla="*/ 24643 w 28290"/>
                <a:gd name="connsiteY12" fmla="*/ 37041 h 42464"/>
                <a:gd name="connsiteX13" fmla="*/ 14151 w 28290"/>
                <a:gd name="connsiteY13" fmla="*/ 42464 h 42464"/>
                <a:gd name="connsiteX14" fmla="*/ 3624 w 28290"/>
                <a:gd name="connsiteY14" fmla="*/ 37041 h 42464"/>
                <a:gd name="connsiteX15" fmla="*/ 0 w 28290"/>
                <a:gd name="connsiteY15" fmla="*/ 21244 h 42464"/>
                <a:gd name="connsiteX16" fmla="*/ 3624 w 28290"/>
                <a:gd name="connsiteY16" fmla="*/ 5459 h 42464"/>
                <a:gd name="connsiteX17" fmla="*/ 14151 w 28290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90" h="42464">
                  <a:moveTo>
                    <a:pt x="14151" y="4393"/>
                  </a:moveTo>
                  <a:cubicBezTo>
                    <a:pt x="11297" y="4393"/>
                    <a:pt x="9154" y="5802"/>
                    <a:pt x="7709" y="8609"/>
                  </a:cubicBezTo>
                  <a:cubicBezTo>
                    <a:pt x="6276" y="11404"/>
                    <a:pt x="5566" y="15619"/>
                    <a:pt x="5566" y="21244"/>
                  </a:cubicBezTo>
                  <a:cubicBezTo>
                    <a:pt x="5566" y="26857"/>
                    <a:pt x="6276" y="31073"/>
                    <a:pt x="7709" y="33891"/>
                  </a:cubicBezTo>
                  <a:cubicBezTo>
                    <a:pt x="9154" y="36686"/>
                    <a:pt x="11297" y="38083"/>
                    <a:pt x="14151" y="38083"/>
                  </a:cubicBezTo>
                  <a:cubicBezTo>
                    <a:pt x="17017" y="38083"/>
                    <a:pt x="19160" y="36686"/>
                    <a:pt x="20593" y="33891"/>
                  </a:cubicBezTo>
                  <a:cubicBezTo>
                    <a:pt x="22038" y="31073"/>
                    <a:pt x="22760" y="26857"/>
                    <a:pt x="22760" y="21244"/>
                  </a:cubicBezTo>
                  <a:cubicBezTo>
                    <a:pt x="22760" y="15619"/>
                    <a:pt x="22038" y="11404"/>
                    <a:pt x="20593" y="8609"/>
                  </a:cubicBezTo>
                  <a:cubicBezTo>
                    <a:pt x="19160" y="5802"/>
                    <a:pt x="17017" y="4393"/>
                    <a:pt x="14151" y="4393"/>
                  </a:cubicBezTo>
                  <a:moveTo>
                    <a:pt x="14151" y="0"/>
                  </a:moveTo>
                  <a:cubicBezTo>
                    <a:pt x="18734" y="0"/>
                    <a:pt x="22239" y="1824"/>
                    <a:pt x="24643" y="5459"/>
                  </a:cubicBezTo>
                  <a:cubicBezTo>
                    <a:pt x="27070" y="9071"/>
                    <a:pt x="28290" y="14340"/>
                    <a:pt x="28290" y="21244"/>
                  </a:cubicBezTo>
                  <a:cubicBezTo>
                    <a:pt x="28290" y="28136"/>
                    <a:pt x="27070" y="33405"/>
                    <a:pt x="24643" y="37041"/>
                  </a:cubicBezTo>
                  <a:cubicBezTo>
                    <a:pt x="22239" y="40653"/>
                    <a:pt x="18734" y="42464"/>
                    <a:pt x="14151" y="42464"/>
                  </a:cubicBezTo>
                  <a:cubicBezTo>
                    <a:pt x="9568" y="42464"/>
                    <a:pt x="6051" y="40653"/>
                    <a:pt x="3624" y="37041"/>
                  </a:cubicBezTo>
                  <a:cubicBezTo>
                    <a:pt x="1208" y="33405"/>
                    <a:pt x="0" y="28136"/>
                    <a:pt x="0" y="21244"/>
                  </a:cubicBezTo>
                  <a:cubicBezTo>
                    <a:pt x="0" y="14340"/>
                    <a:pt x="1208" y="9071"/>
                    <a:pt x="3624" y="5459"/>
                  </a:cubicBezTo>
                  <a:cubicBezTo>
                    <a:pt x="6051" y="1824"/>
                    <a:pt x="9568" y="0"/>
                    <a:pt x="14151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14984">
              <a:extLst>
                <a:ext uri="{FF2B5EF4-FFF2-40B4-BE49-F238E27FC236}">
                  <a16:creationId xmlns="" xmlns:a16="http://schemas.microsoft.com/office/drawing/2014/main" id="{E01056C5-FBDC-5470-B6A2-5C84B1E264A5}"/>
                </a:ext>
              </a:extLst>
            </p:cNvPr>
            <p:cNvSpPr/>
            <p:nvPr/>
          </p:nvSpPr>
          <p:spPr>
            <a:xfrm>
              <a:off x="1899255" y="3944927"/>
              <a:ext cx="38900" cy="35383"/>
            </a:xfrm>
            <a:custGeom>
              <a:avLst/>
              <a:gdLst>
                <a:gd name="connsiteX0" fmla="*/ 38900 w 38900"/>
                <a:gd name="connsiteY0" fmla="*/ 5139 h 35383"/>
                <a:gd name="connsiteX1" fmla="*/ 37562 w 38900"/>
                <a:gd name="connsiteY1" fmla="*/ 8502 h 35383"/>
                <a:gd name="connsiteX2" fmla="*/ 34696 w 38900"/>
                <a:gd name="connsiteY2" fmla="*/ 9687 h 35383"/>
                <a:gd name="connsiteX3" fmla="*/ 32494 w 38900"/>
                <a:gd name="connsiteY3" fmla="*/ 8846 h 35383"/>
                <a:gd name="connsiteX4" fmla="*/ 31724 w 38900"/>
                <a:gd name="connsiteY4" fmla="*/ 6939 h 35383"/>
                <a:gd name="connsiteX5" fmla="*/ 32790 w 38900"/>
                <a:gd name="connsiteY5" fmla="*/ 4228 h 35383"/>
                <a:gd name="connsiteX6" fmla="*/ 35466 w 38900"/>
                <a:gd name="connsiteY6" fmla="*/ 2700 h 35383"/>
                <a:gd name="connsiteX7" fmla="*/ 31570 w 38900"/>
                <a:gd name="connsiteY7" fmla="*/ 1717 h 35383"/>
                <a:gd name="connsiteX8" fmla="*/ 28716 w 38900"/>
                <a:gd name="connsiteY8" fmla="*/ 2510 h 35383"/>
                <a:gd name="connsiteX9" fmla="*/ 26620 w 38900"/>
                <a:gd name="connsiteY9" fmla="*/ 4346 h 35383"/>
                <a:gd name="connsiteX10" fmla="*/ 25164 w 38900"/>
                <a:gd name="connsiteY10" fmla="*/ 6856 h 35383"/>
                <a:gd name="connsiteX11" fmla="*/ 24252 w 38900"/>
                <a:gd name="connsiteY11" fmla="*/ 9189 h 35383"/>
                <a:gd name="connsiteX12" fmla="*/ 23837 w 38900"/>
                <a:gd name="connsiteY12" fmla="*/ 10942 h 35383"/>
                <a:gd name="connsiteX13" fmla="*/ 21161 w 38900"/>
                <a:gd name="connsiteY13" fmla="*/ 21623 h 35383"/>
                <a:gd name="connsiteX14" fmla="*/ 19870 w 38900"/>
                <a:gd name="connsiteY14" fmla="*/ 28479 h 35383"/>
                <a:gd name="connsiteX15" fmla="*/ 20936 w 38900"/>
                <a:gd name="connsiteY15" fmla="*/ 32186 h 35383"/>
                <a:gd name="connsiteX16" fmla="*/ 24133 w 38900"/>
                <a:gd name="connsiteY16" fmla="*/ 33631 h 35383"/>
                <a:gd name="connsiteX17" fmla="*/ 25933 w 38900"/>
                <a:gd name="connsiteY17" fmla="*/ 33406 h 35383"/>
                <a:gd name="connsiteX18" fmla="*/ 28100 w 38900"/>
                <a:gd name="connsiteY18" fmla="*/ 32446 h 35383"/>
                <a:gd name="connsiteX19" fmla="*/ 30469 w 38900"/>
                <a:gd name="connsiteY19" fmla="*/ 30658 h 35383"/>
                <a:gd name="connsiteX20" fmla="*/ 32719 w 38900"/>
                <a:gd name="connsiteY20" fmla="*/ 27686 h 35383"/>
                <a:gd name="connsiteX21" fmla="*/ 34554 w 38900"/>
                <a:gd name="connsiteY21" fmla="*/ 23411 h 35383"/>
                <a:gd name="connsiteX22" fmla="*/ 35537 w 38900"/>
                <a:gd name="connsiteY22" fmla="*/ 22570 h 35383"/>
                <a:gd name="connsiteX23" fmla="*/ 36496 w 38900"/>
                <a:gd name="connsiteY23" fmla="*/ 23340 h 35383"/>
                <a:gd name="connsiteX24" fmla="*/ 35963 w 38900"/>
                <a:gd name="connsiteY24" fmla="*/ 25353 h 35383"/>
                <a:gd name="connsiteX25" fmla="*/ 34353 w 38900"/>
                <a:gd name="connsiteY25" fmla="*/ 28444 h 35383"/>
                <a:gd name="connsiteX26" fmla="*/ 31878 w 38900"/>
                <a:gd name="connsiteY26" fmla="*/ 31724 h 35383"/>
                <a:gd name="connsiteX27" fmla="*/ 28373 w 38900"/>
                <a:gd name="connsiteY27" fmla="*/ 34317 h 35383"/>
                <a:gd name="connsiteX28" fmla="*/ 23980 w 38900"/>
                <a:gd name="connsiteY28" fmla="*/ 35383 h 35383"/>
                <a:gd name="connsiteX29" fmla="*/ 18532 w 38900"/>
                <a:gd name="connsiteY29" fmla="*/ 33631 h 35383"/>
                <a:gd name="connsiteX30" fmla="*/ 15560 w 38900"/>
                <a:gd name="connsiteY30" fmla="*/ 29439 h 35383"/>
                <a:gd name="connsiteX31" fmla="*/ 15098 w 38900"/>
                <a:gd name="connsiteY31" fmla="*/ 30244 h 35383"/>
                <a:gd name="connsiteX32" fmla="*/ 14032 w 38900"/>
                <a:gd name="connsiteY32" fmla="*/ 31724 h 35383"/>
                <a:gd name="connsiteX33" fmla="*/ 12386 w 38900"/>
                <a:gd name="connsiteY33" fmla="*/ 33477 h 35383"/>
                <a:gd name="connsiteX34" fmla="*/ 10136 w 38900"/>
                <a:gd name="connsiteY34" fmla="*/ 34779 h 35383"/>
                <a:gd name="connsiteX35" fmla="*/ 7354 w 38900"/>
                <a:gd name="connsiteY35" fmla="*/ 35383 h 35383"/>
                <a:gd name="connsiteX36" fmla="*/ 3884 w 38900"/>
                <a:gd name="connsiteY36" fmla="*/ 34850 h 35383"/>
                <a:gd name="connsiteX37" fmla="*/ 1137 w 38900"/>
                <a:gd name="connsiteY37" fmla="*/ 33098 h 35383"/>
                <a:gd name="connsiteX38" fmla="*/ 0 w 38900"/>
                <a:gd name="connsiteY38" fmla="*/ 30196 h 35383"/>
                <a:gd name="connsiteX39" fmla="*/ 1255 w 38900"/>
                <a:gd name="connsiteY39" fmla="*/ 27035 h 35383"/>
                <a:gd name="connsiteX40" fmla="*/ 4310 w 38900"/>
                <a:gd name="connsiteY40" fmla="*/ 25697 h 35383"/>
                <a:gd name="connsiteX41" fmla="*/ 6288 w 38900"/>
                <a:gd name="connsiteY41" fmla="*/ 26348 h 35383"/>
                <a:gd name="connsiteX42" fmla="*/ 7200 w 38900"/>
                <a:gd name="connsiteY42" fmla="*/ 28408 h 35383"/>
                <a:gd name="connsiteX43" fmla="*/ 6134 w 38900"/>
                <a:gd name="connsiteY43" fmla="*/ 31156 h 35383"/>
                <a:gd name="connsiteX44" fmla="*/ 3541 w 38900"/>
                <a:gd name="connsiteY44" fmla="*/ 32636 h 35383"/>
                <a:gd name="connsiteX45" fmla="*/ 7437 w 38900"/>
                <a:gd name="connsiteY45" fmla="*/ 33631 h 35383"/>
                <a:gd name="connsiteX46" fmla="*/ 11936 w 38900"/>
                <a:gd name="connsiteY46" fmla="*/ 31416 h 35383"/>
                <a:gd name="connsiteX47" fmla="*/ 14873 w 38900"/>
                <a:gd name="connsiteY47" fmla="*/ 25507 h 35383"/>
                <a:gd name="connsiteX48" fmla="*/ 18153 w 38900"/>
                <a:gd name="connsiteY48" fmla="*/ 12659 h 35383"/>
                <a:gd name="connsiteX49" fmla="*/ 19065 w 38900"/>
                <a:gd name="connsiteY49" fmla="*/ 6939 h 35383"/>
                <a:gd name="connsiteX50" fmla="*/ 18651 w 38900"/>
                <a:gd name="connsiteY50" fmla="*/ 4228 h 35383"/>
                <a:gd name="connsiteX51" fmla="*/ 17502 w 38900"/>
                <a:gd name="connsiteY51" fmla="*/ 2629 h 35383"/>
                <a:gd name="connsiteX52" fmla="*/ 16164 w 38900"/>
                <a:gd name="connsiteY52" fmla="*/ 1907 h 35383"/>
                <a:gd name="connsiteX53" fmla="*/ 14873 w 38900"/>
                <a:gd name="connsiteY53" fmla="*/ 1717 h 35383"/>
                <a:gd name="connsiteX54" fmla="*/ 12434 w 38900"/>
                <a:gd name="connsiteY54" fmla="*/ 2167 h 35383"/>
                <a:gd name="connsiteX55" fmla="*/ 9639 w 38900"/>
                <a:gd name="connsiteY55" fmla="*/ 3695 h 35383"/>
                <a:gd name="connsiteX56" fmla="*/ 6750 w 38900"/>
                <a:gd name="connsiteY56" fmla="*/ 6856 h 35383"/>
                <a:gd name="connsiteX57" fmla="*/ 4381 w 38900"/>
                <a:gd name="connsiteY57" fmla="*/ 11937 h 35383"/>
                <a:gd name="connsiteX58" fmla="*/ 3351 w 38900"/>
                <a:gd name="connsiteY58" fmla="*/ 12813 h 35383"/>
                <a:gd name="connsiteX59" fmla="*/ 2439 w 38900"/>
                <a:gd name="connsiteY59" fmla="*/ 12008 h 35383"/>
                <a:gd name="connsiteX60" fmla="*/ 2937 w 38900"/>
                <a:gd name="connsiteY60" fmla="*/ 10030 h 35383"/>
                <a:gd name="connsiteX61" fmla="*/ 4535 w 38900"/>
                <a:gd name="connsiteY61" fmla="*/ 6939 h 35383"/>
                <a:gd name="connsiteX62" fmla="*/ 7046 w 38900"/>
                <a:gd name="connsiteY62" fmla="*/ 3695 h 35383"/>
                <a:gd name="connsiteX63" fmla="*/ 10598 w 38900"/>
                <a:gd name="connsiteY63" fmla="*/ 1066 h 35383"/>
                <a:gd name="connsiteX64" fmla="*/ 15027 w 38900"/>
                <a:gd name="connsiteY64" fmla="*/ 0 h 35383"/>
                <a:gd name="connsiteX65" fmla="*/ 17040 w 38900"/>
                <a:gd name="connsiteY65" fmla="*/ 225 h 35383"/>
                <a:gd name="connsiteX66" fmla="*/ 19290 w 38900"/>
                <a:gd name="connsiteY66" fmla="*/ 983 h 35383"/>
                <a:gd name="connsiteX67" fmla="*/ 21659 w 38900"/>
                <a:gd name="connsiteY67" fmla="*/ 2818 h 35383"/>
                <a:gd name="connsiteX68" fmla="*/ 23447 w 38900"/>
                <a:gd name="connsiteY68" fmla="*/ 5909 h 35383"/>
                <a:gd name="connsiteX69" fmla="*/ 24524 w 38900"/>
                <a:gd name="connsiteY69" fmla="*/ 4192 h 35383"/>
                <a:gd name="connsiteX70" fmla="*/ 26158 w 38900"/>
                <a:gd name="connsiteY70" fmla="*/ 2321 h 35383"/>
                <a:gd name="connsiteX71" fmla="*/ 28598 w 38900"/>
                <a:gd name="connsiteY71" fmla="*/ 640 h 35383"/>
                <a:gd name="connsiteX72" fmla="*/ 31653 w 38900"/>
                <a:gd name="connsiteY72" fmla="*/ 0 h 35383"/>
                <a:gd name="connsiteX73" fmla="*/ 34744 w 38900"/>
                <a:gd name="connsiteY73" fmla="*/ 415 h 35383"/>
                <a:gd name="connsiteX74" fmla="*/ 37562 w 38900"/>
                <a:gd name="connsiteY74" fmla="*/ 2049 h 35383"/>
                <a:gd name="connsiteX75" fmla="*/ 38900 w 38900"/>
                <a:gd name="connsiteY75" fmla="*/ 5139 h 3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8900" h="35383">
                  <a:moveTo>
                    <a:pt x="38900" y="5139"/>
                  </a:moveTo>
                  <a:cubicBezTo>
                    <a:pt x="38900" y="6572"/>
                    <a:pt x="38450" y="7685"/>
                    <a:pt x="37562" y="8502"/>
                  </a:cubicBezTo>
                  <a:cubicBezTo>
                    <a:pt x="36674" y="9296"/>
                    <a:pt x="35715" y="9687"/>
                    <a:pt x="34696" y="9687"/>
                  </a:cubicBezTo>
                  <a:cubicBezTo>
                    <a:pt x="33737" y="9687"/>
                    <a:pt x="33003" y="9402"/>
                    <a:pt x="32494" y="8846"/>
                  </a:cubicBezTo>
                  <a:cubicBezTo>
                    <a:pt x="31985" y="8289"/>
                    <a:pt x="31724" y="7650"/>
                    <a:pt x="31724" y="6939"/>
                  </a:cubicBezTo>
                  <a:cubicBezTo>
                    <a:pt x="31724" y="5968"/>
                    <a:pt x="32079" y="5068"/>
                    <a:pt x="32790" y="4228"/>
                  </a:cubicBezTo>
                  <a:cubicBezTo>
                    <a:pt x="33512" y="3387"/>
                    <a:pt x="34400" y="2878"/>
                    <a:pt x="35466" y="2700"/>
                  </a:cubicBezTo>
                  <a:cubicBezTo>
                    <a:pt x="34424" y="2049"/>
                    <a:pt x="33121" y="1717"/>
                    <a:pt x="31570" y="1717"/>
                  </a:cubicBezTo>
                  <a:cubicBezTo>
                    <a:pt x="30552" y="1717"/>
                    <a:pt x="29604" y="1978"/>
                    <a:pt x="28716" y="2510"/>
                  </a:cubicBezTo>
                  <a:cubicBezTo>
                    <a:pt x="27852" y="3043"/>
                    <a:pt x="27153" y="3659"/>
                    <a:pt x="26620" y="4346"/>
                  </a:cubicBezTo>
                  <a:cubicBezTo>
                    <a:pt x="26111" y="5033"/>
                    <a:pt x="25626" y="5874"/>
                    <a:pt x="25164" y="6856"/>
                  </a:cubicBezTo>
                  <a:cubicBezTo>
                    <a:pt x="24737" y="7827"/>
                    <a:pt x="24430" y="8609"/>
                    <a:pt x="24252" y="9189"/>
                  </a:cubicBezTo>
                  <a:cubicBezTo>
                    <a:pt x="24098" y="9746"/>
                    <a:pt x="23968" y="10338"/>
                    <a:pt x="23837" y="10942"/>
                  </a:cubicBezTo>
                  <a:lnTo>
                    <a:pt x="21161" y="21623"/>
                  </a:lnTo>
                  <a:cubicBezTo>
                    <a:pt x="20297" y="24998"/>
                    <a:pt x="19870" y="27283"/>
                    <a:pt x="19870" y="28479"/>
                  </a:cubicBezTo>
                  <a:cubicBezTo>
                    <a:pt x="19870" y="29960"/>
                    <a:pt x="20226" y="31191"/>
                    <a:pt x="20936" y="32186"/>
                  </a:cubicBezTo>
                  <a:cubicBezTo>
                    <a:pt x="21647" y="33145"/>
                    <a:pt x="22712" y="33631"/>
                    <a:pt x="24133" y="33631"/>
                  </a:cubicBezTo>
                  <a:cubicBezTo>
                    <a:pt x="24690" y="33631"/>
                    <a:pt x="25294" y="33560"/>
                    <a:pt x="25933" y="33406"/>
                  </a:cubicBezTo>
                  <a:cubicBezTo>
                    <a:pt x="26561" y="33228"/>
                    <a:pt x="27283" y="32908"/>
                    <a:pt x="28100" y="32446"/>
                  </a:cubicBezTo>
                  <a:cubicBezTo>
                    <a:pt x="28941" y="31961"/>
                    <a:pt x="29735" y="31369"/>
                    <a:pt x="30469" y="30658"/>
                  </a:cubicBezTo>
                  <a:cubicBezTo>
                    <a:pt x="31239" y="29924"/>
                    <a:pt x="31985" y="28929"/>
                    <a:pt x="32719" y="27686"/>
                  </a:cubicBezTo>
                  <a:cubicBezTo>
                    <a:pt x="33453" y="26443"/>
                    <a:pt x="34069" y="25010"/>
                    <a:pt x="34554" y="23411"/>
                  </a:cubicBezTo>
                  <a:cubicBezTo>
                    <a:pt x="34708" y="22855"/>
                    <a:pt x="35028" y="22570"/>
                    <a:pt x="35537" y="22570"/>
                  </a:cubicBezTo>
                  <a:cubicBezTo>
                    <a:pt x="36176" y="22570"/>
                    <a:pt x="36496" y="22831"/>
                    <a:pt x="36496" y="23340"/>
                  </a:cubicBezTo>
                  <a:cubicBezTo>
                    <a:pt x="36496" y="23766"/>
                    <a:pt x="36319" y="24441"/>
                    <a:pt x="35963" y="25353"/>
                  </a:cubicBezTo>
                  <a:cubicBezTo>
                    <a:pt x="35632" y="26241"/>
                    <a:pt x="35099" y="27272"/>
                    <a:pt x="34353" y="28444"/>
                  </a:cubicBezTo>
                  <a:cubicBezTo>
                    <a:pt x="33642" y="29592"/>
                    <a:pt x="32813" y="30682"/>
                    <a:pt x="31878" y="31724"/>
                  </a:cubicBezTo>
                  <a:cubicBezTo>
                    <a:pt x="30942" y="32742"/>
                    <a:pt x="29770" y="33607"/>
                    <a:pt x="28373" y="34317"/>
                  </a:cubicBezTo>
                  <a:cubicBezTo>
                    <a:pt x="26976" y="35028"/>
                    <a:pt x="25507" y="35383"/>
                    <a:pt x="23980" y="35383"/>
                  </a:cubicBezTo>
                  <a:cubicBezTo>
                    <a:pt x="21789" y="35383"/>
                    <a:pt x="19977" y="34803"/>
                    <a:pt x="18532" y="33631"/>
                  </a:cubicBezTo>
                  <a:cubicBezTo>
                    <a:pt x="17076" y="32458"/>
                    <a:pt x="16093" y="31061"/>
                    <a:pt x="15560" y="29439"/>
                  </a:cubicBezTo>
                  <a:cubicBezTo>
                    <a:pt x="15430" y="29664"/>
                    <a:pt x="15276" y="29936"/>
                    <a:pt x="15098" y="30244"/>
                  </a:cubicBezTo>
                  <a:cubicBezTo>
                    <a:pt x="14921" y="30540"/>
                    <a:pt x="14565" y="31037"/>
                    <a:pt x="14032" y="31724"/>
                  </a:cubicBezTo>
                  <a:cubicBezTo>
                    <a:pt x="13523" y="32387"/>
                    <a:pt x="12967" y="32968"/>
                    <a:pt x="12386" y="33477"/>
                  </a:cubicBezTo>
                  <a:cubicBezTo>
                    <a:pt x="11806" y="33962"/>
                    <a:pt x="11048" y="34388"/>
                    <a:pt x="10136" y="34779"/>
                  </a:cubicBezTo>
                  <a:cubicBezTo>
                    <a:pt x="9248" y="35182"/>
                    <a:pt x="8325" y="35383"/>
                    <a:pt x="7354" y="35383"/>
                  </a:cubicBezTo>
                  <a:cubicBezTo>
                    <a:pt x="6134" y="35383"/>
                    <a:pt x="4985" y="35205"/>
                    <a:pt x="3884" y="34850"/>
                  </a:cubicBezTo>
                  <a:cubicBezTo>
                    <a:pt x="2818" y="34495"/>
                    <a:pt x="1907" y="33915"/>
                    <a:pt x="1137" y="33098"/>
                  </a:cubicBezTo>
                  <a:cubicBezTo>
                    <a:pt x="379" y="32281"/>
                    <a:pt x="0" y="31321"/>
                    <a:pt x="0" y="30196"/>
                  </a:cubicBezTo>
                  <a:cubicBezTo>
                    <a:pt x="0" y="28953"/>
                    <a:pt x="414" y="27899"/>
                    <a:pt x="1255" y="27035"/>
                  </a:cubicBezTo>
                  <a:cubicBezTo>
                    <a:pt x="2120" y="26147"/>
                    <a:pt x="3138" y="25697"/>
                    <a:pt x="4310" y="25697"/>
                  </a:cubicBezTo>
                  <a:cubicBezTo>
                    <a:pt x="5045" y="25697"/>
                    <a:pt x="5708" y="25910"/>
                    <a:pt x="6288" y="26348"/>
                  </a:cubicBezTo>
                  <a:cubicBezTo>
                    <a:pt x="6892" y="26786"/>
                    <a:pt x="7200" y="27473"/>
                    <a:pt x="7200" y="28408"/>
                  </a:cubicBezTo>
                  <a:cubicBezTo>
                    <a:pt x="7200" y="29450"/>
                    <a:pt x="6845" y="30362"/>
                    <a:pt x="6134" y="31156"/>
                  </a:cubicBezTo>
                  <a:cubicBezTo>
                    <a:pt x="5423" y="31949"/>
                    <a:pt x="4559" y="32435"/>
                    <a:pt x="3541" y="32636"/>
                  </a:cubicBezTo>
                  <a:cubicBezTo>
                    <a:pt x="4583" y="33299"/>
                    <a:pt x="5885" y="33631"/>
                    <a:pt x="7437" y="33631"/>
                  </a:cubicBezTo>
                  <a:cubicBezTo>
                    <a:pt x="9106" y="33631"/>
                    <a:pt x="10610" y="32896"/>
                    <a:pt x="11936" y="31416"/>
                  </a:cubicBezTo>
                  <a:cubicBezTo>
                    <a:pt x="13251" y="29948"/>
                    <a:pt x="14234" y="27982"/>
                    <a:pt x="14873" y="25507"/>
                  </a:cubicBezTo>
                  <a:cubicBezTo>
                    <a:pt x="16448" y="19586"/>
                    <a:pt x="17538" y="15300"/>
                    <a:pt x="18153" y="12659"/>
                  </a:cubicBezTo>
                  <a:cubicBezTo>
                    <a:pt x="18757" y="9995"/>
                    <a:pt x="19065" y="8088"/>
                    <a:pt x="19065" y="6939"/>
                  </a:cubicBezTo>
                  <a:cubicBezTo>
                    <a:pt x="19065" y="5862"/>
                    <a:pt x="18923" y="4962"/>
                    <a:pt x="18651" y="4228"/>
                  </a:cubicBezTo>
                  <a:cubicBezTo>
                    <a:pt x="18367" y="3493"/>
                    <a:pt x="17988" y="2960"/>
                    <a:pt x="17502" y="2629"/>
                  </a:cubicBezTo>
                  <a:cubicBezTo>
                    <a:pt x="17040" y="2274"/>
                    <a:pt x="16602" y="2037"/>
                    <a:pt x="16164" y="1907"/>
                  </a:cubicBezTo>
                  <a:cubicBezTo>
                    <a:pt x="15761" y="1776"/>
                    <a:pt x="15335" y="1717"/>
                    <a:pt x="14873" y="1717"/>
                  </a:cubicBezTo>
                  <a:cubicBezTo>
                    <a:pt x="14104" y="1717"/>
                    <a:pt x="13298" y="1871"/>
                    <a:pt x="12434" y="2167"/>
                  </a:cubicBezTo>
                  <a:cubicBezTo>
                    <a:pt x="11593" y="2475"/>
                    <a:pt x="10658" y="2984"/>
                    <a:pt x="9639" y="3695"/>
                  </a:cubicBezTo>
                  <a:cubicBezTo>
                    <a:pt x="8656" y="4382"/>
                    <a:pt x="7685" y="5435"/>
                    <a:pt x="6750" y="6856"/>
                  </a:cubicBezTo>
                  <a:cubicBezTo>
                    <a:pt x="5814" y="8289"/>
                    <a:pt x="5021" y="9983"/>
                    <a:pt x="4381" y="11937"/>
                  </a:cubicBezTo>
                  <a:cubicBezTo>
                    <a:pt x="4251" y="12517"/>
                    <a:pt x="3908" y="12813"/>
                    <a:pt x="3351" y="12813"/>
                  </a:cubicBezTo>
                  <a:cubicBezTo>
                    <a:pt x="2747" y="12777"/>
                    <a:pt x="2439" y="12517"/>
                    <a:pt x="2439" y="12008"/>
                  </a:cubicBezTo>
                  <a:cubicBezTo>
                    <a:pt x="2439" y="11569"/>
                    <a:pt x="2605" y="10918"/>
                    <a:pt x="2937" y="10030"/>
                  </a:cubicBezTo>
                  <a:cubicBezTo>
                    <a:pt x="3292" y="9118"/>
                    <a:pt x="3825" y="8088"/>
                    <a:pt x="4535" y="6939"/>
                  </a:cubicBezTo>
                  <a:cubicBezTo>
                    <a:pt x="5270" y="5791"/>
                    <a:pt x="6110" y="4713"/>
                    <a:pt x="7046" y="3695"/>
                  </a:cubicBezTo>
                  <a:cubicBezTo>
                    <a:pt x="8017" y="2653"/>
                    <a:pt x="9201" y="1776"/>
                    <a:pt x="10598" y="1066"/>
                  </a:cubicBezTo>
                  <a:cubicBezTo>
                    <a:pt x="12019" y="355"/>
                    <a:pt x="13500" y="0"/>
                    <a:pt x="15027" y="0"/>
                  </a:cubicBezTo>
                  <a:cubicBezTo>
                    <a:pt x="15714" y="0"/>
                    <a:pt x="16389" y="71"/>
                    <a:pt x="17040" y="225"/>
                  </a:cubicBezTo>
                  <a:cubicBezTo>
                    <a:pt x="17727" y="355"/>
                    <a:pt x="18473" y="604"/>
                    <a:pt x="19290" y="983"/>
                  </a:cubicBezTo>
                  <a:cubicBezTo>
                    <a:pt x="20131" y="1374"/>
                    <a:pt x="20924" y="1978"/>
                    <a:pt x="21659" y="2818"/>
                  </a:cubicBezTo>
                  <a:cubicBezTo>
                    <a:pt x="22393" y="3659"/>
                    <a:pt x="22985" y="4689"/>
                    <a:pt x="23447" y="5909"/>
                  </a:cubicBezTo>
                  <a:cubicBezTo>
                    <a:pt x="23754" y="5329"/>
                    <a:pt x="24110" y="4749"/>
                    <a:pt x="24524" y="4192"/>
                  </a:cubicBezTo>
                  <a:cubicBezTo>
                    <a:pt x="24950" y="3635"/>
                    <a:pt x="25495" y="3008"/>
                    <a:pt x="26158" y="2321"/>
                  </a:cubicBezTo>
                  <a:cubicBezTo>
                    <a:pt x="26845" y="1610"/>
                    <a:pt x="27662" y="1054"/>
                    <a:pt x="28598" y="640"/>
                  </a:cubicBezTo>
                  <a:cubicBezTo>
                    <a:pt x="29557" y="213"/>
                    <a:pt x="30575" y="0"/>
                    <a:pt x="31653" y="0"/>
                  </a:cubicBezTo>
                  <a:cubicBezTo>
                    <a:pt x="32695" y="0"/>
                    <a:pt x="33725" y="142"/>
                    <a:pt x="34744" y="415"/>
                  </a:cubicBezTo>
                  <a:cubicBezTo>
                    <a:pt x="35750" y="663"/>
                    <a:pt x="36698" y="1208"/>
                    <a:pt x="37562" y="2049"/>
                  </a:cubicBezTo>
                  <a:cubicBezTo>
                    <a:pt x="38450" y="2866"/>
                    <a:pt x="38900" y="3896"/>
                    <a:pt x="38900" y="5139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14985">
              <a:extLst>
                <a:ext uri="{FF2B5EF4-FFF2-40B4-BE49-F238E27FC236}">
                  <a16:creationId xmlns="" xmlns:a16="http://schemas.microsoft.com/office/drawing/2014/main" id="{F43CE47C-1F15-F486-6386-CE992196E347}"/>
                </a:ext>
              </a:extLst>
            </p:cNvPr>
            <p:cNvSpPr/>
            <p:nvPr/>
          </p:nvSpPr>
          <p:spPr>
            <a:xfrm>
              <a:off x="697889" y="3806047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14986">
              <a:extLst>
                <a:ext uri="{FF2B5EF4-FFF2-40B4-BE49-F238E27FC236}">
                  <a16:creationId xmlns="" xmlns:a16="http://schemas.microsoft.com/office/drawing/2014/main" id="{FFDFFE9A-E566-AF7C-358A-27823F82A03E}"/>
                </a:ext>
              </a:extLst>
            </p:cNvPr>
            <p:cNvSpPr/>
            <p:nvPr/>
          </p:nvSpPr>
          <p:spPr>
            <a:xfrm>
              <a:off x="697889" y="3530964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14987">
              <a:extLst>
                <a:ext uri="{FF2B5EF4-FFF2-40B4-BE49-F238E27FC236}">
                  <a16:creationId xmlns="" xmlns:a16="http://schemas.microsoft.com/office/drawing/2014/main" id="{001289E7-95E8-C3C2-A1B1-E39E10DB4BF9}"/>
                </a:ext>
              </a:extLst>
            </p:cNvPr>
            <p:cNvSpPr/>
            <p:nvPr/>
          </p:nvSpPr>
          <p:spPr>
            <a:xfrm>
              <a:off x="697889" y="3255875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14988">
              <a:extLst>
                <a:ext uri="{FF2B5EF4-FFF2-40B4-BE49-F238E27FC236}">
                  <a16:creationId xmlns="" xmlns:a16="http://schemas.microsoft.com/office/drawing/2014/main" id="{F4A77E44-92D1-AB27-0DA3-3217426ECF09}"/>
                </a:ext>
              </a:extLst>
            </p:cNvPr>
            <p:cNvSpPr/>
            <p:nvPr/>
          </p:nvSpPr>
          <p:spPr>
            <a:xfrm>
              <a:off x="697889" y="2980787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14989">
              <a:extLst>
                <a:ext uri="{FF2B5EF4-FFF2-40B4-BE49-F238E27FC236}">
                  <a16:creationId xmlns="" xmlns:a16="http://schemas.microsoft.com/office/drawing/2014/main" id="{83B39BD6-AADD-87BD-0FAF-664CDE27CC23}"/>
                </a:ext>
              </a:extLst>
            </p:cNvPr>
            <p:cNvSpPr/>
            <p:nvPr/>
          </p:nvSpPr>
          <p:spPr>
            <a:xfrm>
              <a:off x="697889" y="2705699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14990">
              <a:extLst>
                <a:ext uri="{FF2B5EF4-FFF2-40B4-BE49-F238E27FC236}">
                  <a16:creationId xmlns="" xmlns:a16="http://schemas.microsoft.com/office/drawing/2014/main" id="{655EC83A-9E2E-0CA4-A9E8-92F8E3FCAFBF}"/>
                </a:ext>
              </a:extLst>
            </p:cNvPr>
            <p:cNvSpPr/>
            <p:nvPr/>
          </p:nvSpPr>
          <p:spPr>
            <a:xfrm>
              <a:off x="697889" y="2430612"/>
              <a:ext cx="2446963" cy="1184"/>
            </a:xfrm>
            <a:custGeom>
              <a:avLst/>
              <a:gdLst>
                <a:gd name="connsiteX0" fmla="*/ 0 w 2446963"/>
                <a:gd name="connsiteY0" fmla="*/ 0 h 1184"/>
                <a:gd name="connsiteX1" fmla="*/ 2446964 w 2446963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46963" h="1184">
                  <a:moveTo>
                    <a:pt x="0" y="0"/>
                  </a:moveTo>
                  <a:lnTo>
                    <a:pt x="2446964" y="0"/>
                  </a:lnTo>
                </a:path>
              </a:pathLst>
            </a:custGeom>
            <a:noFill/>
            <a:ln w="236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14991">
              <a:extLst>
                <a:ext uri="{FF2B5EF4-FFF2-40B4-BE49-F238E27FC236}">
                  <a16:creationId xmlns="" xmlns:a16="http://schemas.microsoft.com/office/drawing/2014/main" id="{B347BFDB-D769-F93A-5A17-2A31AB3F47C2}"/>
                </a:ext>
              </a:extLst>
            </p:cNvPr>
            <p:cNvSpPr/>
            <p:nvPr/>
          </p:nvSpPr>
          <p:spPr>
            <a:xfrm>
              <a:off x="697889" y="2195647"/>
              <a:ext cx="1184" cy="1629347"/>
            </a:xfrm>
            <a:custGeom>
              <a:avLst/>
              <a:gdLst>
                <a:gd name="connsiteX0" fmla="*/ 0 w 1184"/>
                <a:gd name="connsiteY0" fmla="*/ 1629347 h 1629347"/>
                <a:gd name="connsiteX1" fmla="*/ 0 w 1184"/>
                <a:gd name="connsiteY1" fmla="*/ 0 h 162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4" h="1629347">
                  <a:moveTo>
                    <a:pt x="0" y="1629347"/>
                  </a:moveTo>
                  <a:lnTo>
                    <a:pt x="0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14992">
              <a:extLst>
                <a:ext uri="{FF2B5EF4-FFF2-40B4-BE49-F238E27FC236}">
                  <a16:creationId xmlns="" xmlns:a16="http://schemas.microsoft.com/office/drawing/2014/main" id="{9881CCCB-A759-A7E3-09AF-4DD93F86DFAA}"/>
                </a:ext>
              </a:extLst>
            </p:cNvPr>
            <p:cNvSpPr/>
            <p:nvPr/>
          </p:nvSpPr>
          <p:spPr>
            <a:xfrm>
              <a:off x="697889" y="3806047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14993">
              <a:extLst>
                <a:ext uri="{FF2B5EF4-FFF2-40B4-BE49-F238E27FC236}">
                  <a16:creationId xmlns="" xmlns:a16="http://schemas.microsoft.com/office/drawing/2014/main" id="{CA6D2FEA-650F-0324-6F0E-EDD8B6A8223E}"/>
                </a:ext>
              </a:extLst>
            </p:cNvPr>
            <p:cNvSpPr/>
            <p:nvPr/>
          </p:nvSpPr>
          <p:spPr>
            <a:xfrm>
              <a:off x="697889" y="3530964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14994">
              <a:extLst>
                <a:ext uri="{FF2B5EF4-FFF2-40B4-BE49-F238E27FC236}">
                  <a16:creationId xmlns="" xmlns:a16="http://schemas.microsoft.com/office/drawing/2014/main" id="{36A6CE31-3554-2D6E-D9C8-FF59FF76F264}"/>
                </a:ext>
              </a:extLst>
            </p:cNvPr>
            <p:cNvSpPr/>
            <p:nvPr/>
          </p:nvSpPr>
          <p:spPr>
            <a:xfrm>
              <a:off x="697889" y="3255875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14995">
              <a:extLst>
                <a:ext uri="{FF2B5EF4-FFF2-40B4-BE49-F238E27FC236}">
                  <a16:creationId xmlns="" xmlns:a16="http://schemas.microsoft.com/office/drawing/2014/main" id="{439EDEA9-8F2A-EA3D-DEE4-6A9CEC3A982C}"/>
                </a:ext>
              </a:extLst>
            </p:cNvPr>
            <p:cNvSpPr/>
            <p:nvPr/>
          </p:nvSpPr>
          <p:spPr>
            <a:xfrm>
              <a:off x="697889" y="2980787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14996">
              <a:extLst>
                <a:ext uri="{FF2B5EF4-FFF2-40B4-BE49-F238E27FC236}">
                  <a16:creationId xmlns="" xmlns:a16="http://schemas.microsoft.com/office/drawing/2014/main" id="{45542342-2175-13F2-8487-B70F8FBA21A5}"/>
                </a:ext>
              </a:extLst>
            </p:cNvPr>
            <p:cNvSpPr/>
            <p:nvPr/>
          </p:nvSpPr>
          <p:spPr>
            <a:xfrm>
              <a:off x="697889" y="2705699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14997">
              <a:extLst>
                <a:ext uri="{FF2B5EF4-FFF2-40B4-BE49-F238E27FC236}">
                  <a16:creationId xmlns="" xmlns:a16="http://schemas.microsoft.com/office/drawing/2014/main" id="{64DD011C-BBDC-651B-D807-13ADCD4E55AB}"/>
                </a:ext>
              </a:extLst>
            </p:cNvPr>
            <p:cNvSpPr/>
            <p:nvPr/>
          </p:nvSpPr>
          <p:spPr>
            <a:xfrm>
              <a:off x="697889" y="2430612"/>
              <a:ext cx="22377" cy="1184"/>
            </a:xfrm>
            <a:custGeom>
              <a:avLst/>
              <a:gdLst>
                <a:gd name="connsiteX0" fmla="*/ 0 w 22377"/>
                <a:gd name="connsiteY0" fmla="*/ 0 h 1184"/>
                <a:gd name="connsiteX1" fmla="*/ 22377 w 22377"/>
                <a:gd name="connsiteY1" fmla="*/ 0 h 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77" h="1184">
                  <a:moveTo>
                    <a:pt x="0" y="0"/>
                  </a:moveTo>
                  <a:lnTo>
                    <a:pt x="22377" y="0"/>
                  </a:lnTo>
                </a:path>
              </a:pathLst>
            </a:custGeom>
            <a:noFill/>
            <a:ln w="473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14998">
              <a:extLst>
                <a:ext uri="{FF2B5EF4-FFF2-40B4-BE49-F238E27FC236}">
                  <a16:creationId xmlns="" xmlns:a16="http://schemas.microsoft.com/office/drawing/2014/main" id="{C4685CB4-43C2-7DB6-0475-43C086364DDB}"/>
                </a:ext>
              </a:extLst>
            </p:cNvPr>
            <p:cNvSpPr/>
            <p:nvPr/>
          </p:nvSpPr>
          <p:spPr>
            <a:xfrm>
              <a:off x="494079" y="3806580"/>
              <a:ext cx="35141" cy="4665"/>
            </a:xfrm>
            <a:custGeom>
              <a:avLst/>
              <a:gdLst>
                <a:gd name="connsiteX0" fmla="*/ 0 w 35141"/>
                <a:gd name="connsiteY0" fmla="*/ 0 h 4665"/>
                <a:gd name="connsiteX1" fmla="*/ 35142 w 35141"/>
                <a:gd name="connsiteY1" fmla="*/ 0 h 4665"/>
                <a:gd name="connsiteX2" fmla="*/ 35142 w 35141"/>
                <a:gd name="connsiteY2" fmla="*/ 4666 h 4665"/>
                <a:gd name="connsiteX3" fmla="*/ 0 w 35141"/>
                <a:gd name="connsiteY3" fmla="*/ 4666 h 4665"/>
                <a:gd name="connsiteX4" fmla="*/ 0 w 35141"/>
                <a:gd name="connsiteY4" fmla="*/ 0 h 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41" h="4665">
                  <a:moveTo>
                    <a:pt x="0" y="0"/>
                  </a:moveTo>
                  <a:lnTo>
                    <a:pt x="35142" y="0"/>
                  </a:lnTo>
                  <a:lnTo>
                    <a:pt x="35142" y="4666"/>
                  </a:lnTo>
                  <a:lnTo>
                    <a:pt x="0" y="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14999">
              <a:extLst>
                <a:ext uri="{FF2B5EF4-FFF2-40B4-BE49-F238E27FC236}">
                  <a16:creationId xmlns="" xmlns:a16="http://schemas.microsoft.com/office/drawing/2014/main" id="{3F2F76E3-D183-0CD5-1858-10393CBDF517}"/>
                </a:ext>
              </a:extLst>
            </p:cNvPr>
            <p:cNvSpPr/>
            <p:nvPr/>
          </p:nvSpPr>
          <p:spPr>
            <a:xfrm>
              <a:off x="538869" y="3784850"/>
              <a:ext cx="28288" cy="42452"/>
            </a:xfrm>
            <a:custGeom>
              <a:avLst/>
              <a:gdLst>
                <a:gd name="connsiteX0" fmla="*/ 14144 w 28288"/>
                <a:gd name="connsiteY0" fmla="*/ 4381 h 42452"/>
                <a:gd name="connsiteX1" fmla="*/ 7703 w 28288"/>
                <a:gd name="connsiteY1" fmla="*/ 8609 h 42452"/>
                <a:gd name="connsiteX2" fmla="*/ 5564 w 28288"/>
                <a:gd name="connsiteY2" fmla="*/ 21244 h 42452"/>
                <a:gd name="connsiteX3" fmla="*/ 7703 w 28288"/>
                <a:gd name="connsiteY3" fmla="*/ 33879 h 42452"/>
                <a:gd name="connsiteX4" fmla="*/ 14144 w 28288"/>
                <a:gd name="connsiteY4" fmla="*/ 38071 h 42452"/>
                <a:gd name="connsiteX5" fmla="*/ 20586 w 28288"/>
                <a:gd name="connsiteY5" fmla="*/ 33879 h 42452"/>
                <a:gd name="connsiteX6" fmla="*/ 22752 w 28288"/>
                <a:gd name="connsiteY6" fmla="*/ 21244 h 42452"/>
                <a:gd name="connsiteX7" fmla="*/ 20586 w 28288"/>
                <a:gd name="connsiteY7" fmla="*/ 8609 h 42452"/>
                <a:gd name="connsiteX8" fmla="*/ 14144 w 28288"/>
                <a:gd name="connsiteY8" fmla="*/ 4381 h 42452"/>
                <a:gd name="connsiteX9" fmla="*/ 14144 w 28288"/>
                <a:gd name="connsiteY9" fmla="*/ 0 h 42452"/>
                <a:gd name="connsiteX10" fmla="*/ 24643 w 28288"/>
                <a:gd name="connsiteY10" fmla="*/ 5447 h 42452"/>
                <a:gd name="connsiteX11" fmla="*/ 28289 w 28288"/>
                <a:gd name="connsiteY11" fmla="*/ 21244 h 42452"/>
                <a:gd name="connsiteX12" fmla="*/ 24643 w 28288"/>
                <a:gd name="connsiteY12" fmla="*/ 37029 h 42452"/>
                <a:gd name="connsiteX13" fmla="*/ 14144 w 28288"/>
                <a:gd name="connsiteY13" fmla="*/ 42453 h 42452"/>
                <a:gd name="connsiteX14" fmla="*/ 3619 w 28288"/>
                <a:gd name="connsiteY14" fmla="*/ 37029 h 42452"/>
                <a:gd name="connsiteX15" fmla="*/ 0 w 28288"/>
                <a:gd name="connsiteY15" fmla="*/ 21244 h 42452"/>
                <a:gd name="connsiteX16" fmla="*/ 3619 w 28288"/>
                <a:gd name="connsiteY16" fmla="*/ 5447 h 42452"/>
                <a:gd name="connsiteX17" fmla="*/ 14144 w 28288"/>
                <a:gd name="connsiteY17" fmla="*/ 0 h 4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2">
                  <a:moveTo>
                    <a:pt x="14144" y="4381"/>
                  </a:moveTo>
                  <a:cubicBezTo>
                    <a:pt x="11293" y="4381"/>
                    <a:pt x="9147" y="5791"/>
                    <a:pt x="7703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45"/>
                    <a:pt x="6277" y="31061"/>
                    <a:pt x="7703" y="33879"/>
                  </a:cubicBezTo>
                  <a:cubicBezTo>
                    <a:pt x="9147" y="36674"/>
                    <a:pt x="11293" y="38071"/>
                    <a:pt x="14144" y="38071"/>
                  </a:cubicBezTo>
                  <a:cubicBezTo>
                    <a:pt x="17013" y="38071"/>
                    <a:pt x="19161" y="36674"/>
                    <a:pt x="20586" y="33879"/>
                  </a:cubicBezTo>
                  <a:cubicBezTo>
                    <a:pt x="22029" y="31061"/>
                    <a:pt x="22752" y="26845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791"/>
                    <a:pt x="17013" y="4381"/>
                    <a:pt x="14144" y="4381"/>
                  </a:cubicBezTo>
                  <a:moveTo>
                    <a:pt x="14144" y="0"/>
                  </a:moveTo>
                  <a:cubicBezTo>
                    <a:pt x="18731" y="0"/>
                    <a:pt x="22230" y="1812"/>
                    <a:pt x="24643" y="5447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24"/>
                    <a:pt x="27074" y="33394"/>
                    <a:pt x="24643" y="37029"/>
                  </a:cubicBezTo>
                  <a:cubicBezTo>
                    <a:pt x="22230" y="40641"/>
                    <a:pt x="18731" y="42453"/>
                    <a:pt x="14144" y="42453"/>
                  </a:cubicBezTo>
                  <a:cubicBezTo>
                    <a:pt x="9557" y="42453"/>
                    <a:pt x="6049" y="40641"/>
                    <a:pt x="3619" y="37029"/>
                  </a:cubicBezTo>
                  <a:cubicBezTo>
                    <a:pt x="1207" y="33394"/>
                    <a:pt x="0" y="28124"/>
                    <a:pt x="0" y="21244"/>
                  </a:cubicBezTo>
                  <a:cubicBezTo>
                    <a:pt x="0" y="14340"/>
                    <a:pt x="1207" y="9071"/>
                    <a:pt x="3619" y="5447"/>
                  </a:cubicBezTo>
                  <a:cubicBezTo>
                    <a:pt x="6049" y="1812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15000">
              <a:extLst>
                <a:ext uri="{FF2B5EF4-FFF2-40B4-BE49-F238E27FC236}">
                  <a16:creationId xmlns="" xmlns:a16="http://schemas.microsoft.com/office/drawing/2014/main" id="{8FCCC98E-0BB1-1F66-2C47-4B23472CCE38}"/>
                </a:ext>
              </a:extLst>
            </p:cNvPr>
            <p:cNvSpPr/>
            <p:nvPr/>
          </p:nvSpPr>
          <p:spPr>
            <a:xfrm>
              <a:off x="576888" y="3819547"/>
              <a:ext cx="5784" cy="6962"/>
            </a:xfrm>
            <a:custGeom>
              <a:avLst/>
              <a:gdLst>
                <a:gd name="connsiteX0" fmla="*/ 0 w 5784"/>
                <a:gd name="connsiteY0" fmla="*/ 0 h 6962"/>
                <a:gd name="connsiteX1" fmla="*/ 5785 w 5784"/>
                <a:gd name="connsiteY1" fmla="*/ 0 h 6962"/>
                <a:gd name="connsiteX2" fmla="*/ 5785 w 5784"/>
                <a:gd name="connsiteY2" fmla="*/ 6963 h 6962"/>
                <a:gd name="connsiteX3" fmla="*/ 0 w 5784"/>
                <a:gd name="connsiteY3" fmla="*/ 6963 h 6962"/>
                <a:gd name="connsiteX4" fmla="*/ 0 w 5784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2">
                  <a:moveTo>
                    <a:pt x="0" y="0"/>
                  </a:moveTo>
                  <a:lnTo>
                    <a:pt x="5785" y="0"/>
                  </a:lnTo>
                  <a:lnTo>
                    <a:pt x="5785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15001">
              <a:extLst>
                <a:ext uri="{FF2B5EF4-FFF2-40B4-BE49-F238E27FC236}">
                  <a16:creationId xmlns="" xmlns:a16="http://schemas.microsoft.com/office/drawing/2014/main" id="{30D3BD3D-2D4E-C69D-CF58-65F20BFD7F21}"/>
                </a:ext>
              </a:extLst>
            </p:cNvPr>
            <p:cNvSpPr/>
            <p:nvPr/>
          </p:nvSpPr>
          <p:spPr>
            <a:xfrm>
              <a:off x="592842" y="3784850"/>
              <a:ext cx="25986" cy="41659"/>
            </a:xfrm>
            <a:custGeom>
              <a:avLst/>
              <a:gdLst>
                <a:gd name="connsiteX0" fmla="*/ 6661 w 25986"/>
                <a:gd name="connsiteY0" fmla="*/ 37005 h 41659"/>
                <a:gd name="connsiteX1" fmla="*/ 25987 w 25986"/>
                <a:gd name="connsiteY1" fmla="*/ 37005 h 41659"/>
                <a:gd name="connsiteX2" fmla="*/ 25987 w 25986"/>
                <a:gd name="connsiteY2" fmla="*/ 41659 h 41659"/>
                <a:gd name="connsiteX3" fmla="*/ 0 w 25986"/>
                <a:gd name="connsiteY3" fmla="*/ 41659 h 41659"/>
                <a:gd name="connsiteX4" fmla="*/ 0 w 25986"/>
                <a:gd name="connsiteY4" fmla="*/ 37005 h 41659"/>
                <a:gd name="connsiteX5" fmla="*/ 8581 w 25986"/>
                <a:gd name="connsiteY5" fmla="*/ 28254 h 41659"/>
                <a:gd name="connsiteX6" fmla="*/ 15433 w 25986"/>
                <a:gd name="connsiteY6" fmla="*/ 21161 h 41659"/>
                <a:gd name="connsiteX7" fmla="*/ 19134 w 25986"/>
                <a:gd name="connsiteY7" fmla="*/ 16117 h 41659"/>
                <a:gd name="connsiteX8" fmla="*/ 20203 w 25986"/>
                <a:gd name="connsiteY8" fmla="*/ 12031 h 41659"/>
                <a:gd name="connsiteX9" fmla="*/ 17900 w 25986"/>
                <a:gd name="connsiteY9" fmla="*/ 6714 h 41659"/>
                <a:gd name="connsiteX10" fmla="*/ 11952 w 25986"/>
                <a:gd name="connsiteY10" fmla="*/ 4654 h 41659"/>
                <a:gd name="connsiteX11" fmla="*/ 6442 w 25986"/>
                <a:gd name="connsiteY11" fmla="*/ 5566 h 41659"/>
                <a:gd name="connsiteX12" fmla="*/ 275 w 25986"/>
                <a:gd name="connsiteY12" fmla="*/ 8301 h 41659"/>
                <a:gd name="connsiteX13" fmla="*/ 275 w 25986"/>
                <a:gd name="connsiteY13" fmla="*/ 2712 h 41659"/>
                <a:gd name="connsiteX14" fmla="*/ 6525 w 25986"/>
                <a:gd name="connsiteY14" fmla="*/ 687 h 41659"/>
                <a:gd name="connsiteX15" fmla="*/ 11842 w 25986"/>
                <a:gd name="connsiteY15" fmla="*/ 0 h 41659"/>
                <a:gd name="connsiteX16" fmla="*/ 21984 w 25986"/>
                <a:gd name="connsiteY16" fmla="*/ 3174 h 41659"/>
                <a:gd name="connsiteX17" fmla="*/ 25768 w 25986"/>
                <a:gd name="connsiteY17" fmla="*/ 11676 h 41659"/>
                <a:gd name="connsiteX18" fmla="*/ 24807 w 25986"/>
                <a:gd name="connsiteY18" fmla="*/ 16472 h 41659"/>
                <a:gd name="connsiteX19" fmla="*/ 21381 w 25986"/>
                <a:gd name="connsiteY19" fmla="*/ 21789 h 41659"/>
                <a:gd name="connsiteX20" fmla="*/ 17022 w 25986"/>
                <a:gd name="connsiteY20" fmla="*/ 26395 h 41659"/>
                <a:gd name="connsiteX21" fmla="*/ 6661 w 25986"/>
                <a:gd name="connsiteY21" fmla="*/ 37005 h 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59">
                  <a:moveTo>
                    <a:pt x="6661" y="37005"/>
                  </a:moveTo>
                  <a:lnTo>
                    <a:pt x="25987" y="37005"/>
                  </a:lnTo>
                  <a:lnTo>
                    <a:pt x="25987" y="41659"/>
                  </a:lnTo>
                  <a:lnTo>
                    <a:pt x="0" y="41659"/>
                  </a:lnTo>
                  <a:lnTo>
                    <a:pt x="0" y="37005"/>
                  </a:lnTo>
                  <a:cubicBezTo>
                    <a:pt x="2102" y="34826"/>
                    <a:pt x="4963" y="31913"/>
                    <a:pt x="8581" y="28254"/>
                  </a:cubicBezTo>
                  <a:cubicBezTo>
                    <a:pt x="12217" y="24583"/>
                    <a:pt x="14501" y="22215"/>
                    <a:pt x="15433" y="21161"/>
                  </a:cubicBezTo>
                  <a:cubicBezTo>
                    <a:pt x="17206" y="19160"/>
                    <a:pt x="18439" y="17478"/>
                    <a:pt x="19134" y="16117"/>
                  </a:cubicBezTo>
                  <a:cubicBezTo>
                    <a:pt x="19847" y="14731"/>
                    <a:pt x="20203" y="13369"/>
                    <a:pt x="20203" y="12031"/>
                  </a:cubicBezTo>
                  <a:cubicBezTo>
                    <a:pt x="20203" y="9864"/>
                    <a:pt x="19436" y="8088"/>
                    <a:pt x="17900" y="6714"/>
                  </a:cubicBezTo>
                  <a:cubicBezTo>
                    <a:pt x="16383" y="5341"/>
                    <a:pt x="14401" y="4654"/>
                    <a:pt x="11952" y="4654"/>
                  </a:cubicBezTo>
                  <a:cubicBezTo>
                    <a:pt x="10216" y="4654"/>
                    <a:pt x="8379" y="4962"/>
                    <a:pt x="6442" y="5566"/>
                  </a:cubicBezTo>
                  <a:cubicBezTo>
                    <a:pt x="4524" y="6169"/>
                    <a:pt x="2468" y="7081"/>
                    <a:pt x="275" y="8301"/>
                  </a:cubicBezTo>
                  <a:lnTo>
                    <a:pt x="275" y="2712"/>
                  </a:lnTo>
                  <a:cubicBezTo>
                    <a:pt x="2505" y="1824"/>
                    <a:pt x="4587" y="1149"/>
                    <a:pt x="6525" y="687"/>
                  </a:cubicBezTo>
                  <a:cubicBezTo>
                    <a:pt x="8461" y="225"/>
                    <a:pt x="10234" y="0"/>
                    <a:pt x="11842" y="0"/>
                  </a:cubicBezTo>
                  <a:cubicBezTo>
                    <a:pt x="16082" y="0"/>
                    <a:pt x="19463" y="1054"/>
                    <a:pt x="21984" y="3174"/>
                  </a:cubicBezTo>
                  <a:cubicBezTo>
                    <a:pt x="24506" y="5293"/>
                    <a:pt x="25768" y="8135"/>
                    <a:pt x="25768" y="11676"/>
                  </a:cubicBezTo>
                  <a:cubicBezTo>
                    <a:pt x="25768" y="13358"/>
                    <a:pt x="25448" y="14956"/>
                    <a:pt x="24807" y="16472"/>
                  </a:cubicBezTo>
                  <a:cubicBezTo>
                    <a:pt x="24186" y="17976"/>
                    <a:pt x="23044" y="19740"/>
                    <a:pt x="21381" y="21789"/>
                  </a:cubicBezTo>
                  <a:cubicBezTo>
                    <a:pt x="20924" y="22322"/>
                    <a:pt x="19471" y="23849"/>
                    <a:pt x="17022" y="26395"/>
                  </a:cubicBezTo>
                  <a:cubicBezTo>
                    <a:pt x="14575" y="28917"/>
                    <a:pt x="11121" y="32446"/>
                    <a:pt x="6661" y="37005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15002">
              <a:extLst>
                <a:ext uri="{FF2B5EF4-FFF2-40B4-BE49-F238E27FC236}">
                  <a16:creationId xmlns="" xmlns:a16="http://schemas.microsoft.com/office/drawing/2014/main" id="{884B83AF-129D-AEAE-F057-CF6A4D9A871E}"/>
                </a:ext>
              </a:extLst>
            </p:cNvPr>
            <p:cNvSpPr/>
            <p:nvPr/>
          </p:nvSpPr>
          <p:spPr>
            <a:xfrm>
              <a:off x="628779" y="3785585"/>
              <a:ext cx="26479" cy="41718"/>
            </a:xfrm>
            <a:custGeom>
              <a:avLst/>
              <a:gdLst>
                <a:gd name="connsiteX0" fmla="*/ 1727 w 26479"/>
                <a:gd name="connsiteY0" fmla="*/ 0 h 41718"/>
                <a:gd name="connsiteX1" fmla="*/ 23463 w 26479"/>
                <a:gd name="connsiteY1" fmla="*/ 0 h 41718"/>
                <a:gd name="connsiteX2" fmla="*/ 23463 w 26479"/>
                <a:gd name="connsiteY2" fmla="*/ 4666 h 41718"/>
                <a:gd name="connsiteX3" fmla="*/ 6797 w 26479"/>
                <a:gd name="connsiteY3" fmla="*/ 4666 h 41718"/>
                <a:gd name="connsiteX4" fmla="*/ 6797 w 26479"/>
                <a:gd name="connsiteY4" fmla="*/ 14696 h 41718"/>
                <a:gd name="connsiteX5" fmla="*/ 9209 w 26479"/>
                <a:gd name="connsiteY5" fmla="*/ 14092 h 41718"/>
                <a:gd name="connsiteX6" fmla="*/ 11621 w 26479"/>
                <a:gd name="connsiteY6" fmla="*/ 13878 h 41718"/>
                <a:gd name="connsiteX7" fmla="*/ 22477 w 26479"/>
                <a:gd name="connsiteY7" fmla="*/ 17632 h 41718"/>
                <a:gd name="connsiteX8" fmla="*/ 26479 w 26479"/>
                <a:gd name="connsiteY8" fmla="*/ 27793 h 41718"/>
                <a:gd name="connsiteX9" fmla="*/ 22367 w 26479"/>
                <a:gd name="connsiteY9" fmla="*/ 38083 h 41718"/>
                <a:gd name="connsiteX10" fmla="*/ 10772 w 26479"/>
                <a:gd name="connsiteY10" fmla="*/ 41718 h 41718"/>
                <a:gd name="connsiteX11" fmla="*/ 5509 w 26479"/>
                <a:gd name="connsiteY11" fmla="*/ 41280 h 41718"/>
                <a:gd name="connsiteX12" fmla="*/ 0 w 26479"/>
                <a:gd name="connsiteY12" fmla="*/ 39966 h 41718"/>
                <a:gd name="connsiteX13" fmla="*/ 0 w 26479"/>
                <a:gd name="connsiteY13" fmla="*/ 34400 h 41718"/>
                <a:gd name="connsiteX14" fmla="*/ 5098 w 26479"/>
                <a:gd name="connsiteY14" fmla="*/ 36401 h 41718"/>
                <a:gd name="connsiteX15" fmla="*/ 10662 w 26479"/>
                <a:gd name="connsiteY15" fmla="*/ 37065 h 41718"/>
                <a:gd name="connsiteX16" fmla="*/ 18174 w 26479"/>
                <a:gd name="connsiteY16" fmla="*/ 34566 h 41718"/>
                <a:gd name="connsiteX17" fmla="*/ 20942 w 26479"/>
                <a:gd name="connsiteY17" fmla="*/ 27793 h 41718"/>
                <a:gd name="connsiteX18" fmla="*/ 18174 w 26479"/>
                <a:gd name="connsiteY18" fmla="*/ 21031 h 41718"/>
                <a:gd name="connsiteX19" fmla="*/ 10662 w 26479"/>
                <a:gd name="connsiteY19" fmla="*/ 18532 h 41718"/>
                <a:gd name="connsiteX20" fmla="*/ 6222 w 26479"/>
                <a:gd name="connsiteY20" fmla="*/ 19030 h 41718"/>
                <a:gd name="connsiteX21" fmla="*/ 1727 w 26479"/>
                <a:gd name="connsiteY21" fmla="*/ 20557 h 41718"/>
                <a:gd name="connsiteX22" fmla="*/ 1727 w 26479"/>
                <a:gd name="connsiteY22" fmla="*/ 0 h 41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8">
                  <a:moveTo>
                    <a:pt x="1727" y="0"/>
                  </a:moveTo>
                  <a:lnTo>
                    <a:pt x="23463" y="0"/>
                  </a:lnTo>
                  <a:lnTo>
                    <a:pt x="23463" y="4666"/>
                  </a:lnTo>
                  <a:lnTo>
                    <a:pt x="6797" y="4666"/>
                  </a:lnTo>
                  <a:lnTo>
                    <a:pt x="6797" y="14696"/>
                  </a:lnTo>
                  <a:cubicBezTo>
                    <a:pt x="7601" y="14423"/>
                    <a:pt x="8405" y="14222"/>
                    <a:pt x="9209" y="14092"/>
                  </a:cubicBezTo>
                  <a:cubicBezTo>
                    <a:pt x="10013" y="13950"/>
                    <a:pt x="10817" y="13878"/>
                    <a:pt x="11621" y="13878"/>
                  </a:cubicBezTo>
                  <a:cubicBezTo>
                    <a:pt x="16190" y="13878"/>
                    <a:pt x="19809" y="15134"/>
                    <a:pt x="22477" y="17632"/>
                  </a:cubicBezTo>
                  <a:cubicBezTo>
                    <a:pt x="25145" y="20131"/>
                    <a:pt x="26479" y="23518"/>
                    <a:pt x="26479" y="27793"/>
                  </a:cubicBezTo>
                  <a:cubicBezTo>
                    <a:pt x="26479" y="32198"/>
                    <a:pt x="25108" y="35632"/>
                    <a:pt x="22367" y="38083"/>
                  </a:cubicBezTo>
                  <a:cubicBezTo>
                    <a:pt x="19625" y="40511"/>
                    <a:pt x="15761" y="41718"/>
                    <a:pt x="10772" y="41718"/>
                  </a:cubicBezTo>
                  <a:cubicBezTo>
                    <a:pt x="9054" y="41718"/>
                    <a:pt x="7300" y="41576"/>
                    <a:pt x="5509" y="41280"/>
                  </a:cubicBezTo>
                  <a:cubicBezTo>
                    <a:pt x="3736" y="40984"/>
                    <a:pt x="1901" y="40546"/>
                    <a:pt x="0" y="39966"/>
                  </a:cubicBezTo>
                  <a:lnTo>
                    <a:pt x="0" y="34400"/>
                  </a:lnTo>
                  <a:cubicBezTo>
                    <a:pt x="1645" y="35300"/>
                    <a:pt x="3344" y="35963"/>
                    <a:pt x="5098" y="36401"/>
                  </a:cubicBezTo>
                  <a:cubicBezTo>
                    <a:pt x="6852" y="36840"/>
                    <a:pt x="8707" y="37065"/>
                    <a:pt x="10662" y="37065"/>
                  </a:cubicBezTo>
                  <a:cubicBezTo>
                    <a:pt x="13824" y="37065"/>
                    <a:pt x="16327" y="36236"/>
                    <a:pt x="18174" y="34566"/>
                  </a:cubicBezTo>
                  <a:cubicBezTo>
                    <a:pt x="20020" y="32908"/>
                    <a:pt x="20942" y="30646"/>
                    <a:pt x="20942" y="27793"/>
                  </a:cubicBezTo>
                  <a:cubicBezTo>
                    <a:pt x="20942" y="24939"/>
                    <a:pt x="20020" y="22689"/>
                    <a:pt x="18174" y="21031"/>
                  </a:cubicBezTo>
                  <a:cubicBezTo>
                    <a:pt x="16327" y="19361"/>
                    <a:pt x="13824" y="18532"/>
                    <a:pt x="10662" y="18532"/>
                  </a:cubicBezTo>
                  <a:cubicBezTo>
                    <a:pt x="9182" y="18532"/>
                    <a:pt x="7702" y="18698"/>
                    <a:pt x="6222" y="19030"/>
                  </a:cubicBezTo>
                  <a:cubicBezTo>
                    <a:pt x="4759" y="19349"/>
                    <a:pt x="3261" y="19859"/>
                    <a:pt x="1727" y="20557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15003">
              <a:extLst>
                <a:ext uri="{FF2B5EF4-FFF2-40B4-BE49-F238E27FC236}">
                  <a16:creationId xmlns="" xmlns:a16="http://schemas.microsoft.com/office/drawing/2014/main" id="{966A9ED4-E32A-0222-D67D-AAA4C465CA22}"/>
                </a:ext>
              </a:extLst>
            </p:cNvPr>
            <p:cNvSpPr/>
            <p:nvPr/>
          </p:nvSpPr>
          <p:spPr>
            <a:xfrm>
              <a:off x="537691" y="3509755"/>
              <a:ext cx="28287" cy="42464"/>
            </a:xfrm>
            <a:custGeom>
              <a:avLst/>
              <a:gdLst>
                <a:gd name="connsiteX0" fmla="*/ 14144 w 28287"/>
                <a:gd name="connsiteY0" fmla="*/ 4393 h 42464"/>
                <a:gd name="connsiteX1" fmla="*/ 7702 w 28287"/>
                <a:gd name="connsiteY1" fmla="*/ 8609 h 42464"/>
                <a:gd name="connsiteX2" fmla="*/ 5564 w 28287"/>
                <a:gd name="connsiteY2" fmla="*/ 21244 h 42464"/>
                <a:gd name="connsiteX3" fmla="*/ 7702 w 28287"/>
                <a:gd name="connsiteY3" fmla="*/ 33891 h 42464"/>
                <a:gd name="connsiteX4" fmla="*/ 14144 w 28287"/>
                <a:gd name="connsiteY4" fmla="*/ 38083 h 42464"/>
                <a:gd name="connsiteX5" fmla="*/ 20586 w 28287"/>
                <a:gd name="connsiteY5" fmla="*/ 33891 h 42464"/>
                <a:gd name="connsiteX6" fmla="*/ 22752 w 28287"/>
                <a:gd name="connsiteY6" fmla="*/ 21244 h 42464"/>
                <a:gd name="connsiteX7" fmla="*/ 20586 w 28287"/>
                <a:gd name="connsiteY7" fmla="*/ 8609 h 42464"/>
                <a:gd name="connsiteX8" fmla="*/ 14144 w 28287"/>
                <a:gd name="connsiteY8" fmla="*/ 4393 h 42464"/>
                <a:gd name="connsiteX9" fmla="*/ 14144 w 28287"/>
                <a:gd name="connsiteY9" fmla="*/ 0 h 42464"/>
                <a:gd name="connsiteX10" fmla="*/ 24643 w 28287"/>
                <a:gd name="connsiteY10" fmla="*/ 5459 h 42464"/>
                <a:gd name="connsiteX11" fmla="*/ 28288 w 28287"/>
                <a:gd name="connsiteY11" fmla="*/ 21244 h 42464"/>
                <a:gd name="connsiteX12" fmla="*/ 24643 w 28287"/>
                <a:gd name="connsiteY12" fmla="*/ 37041 h 42464"/>
                <a:gd name="connsiteX13" fmla="*/ 14144 w 28287"/>
                <a:gd name="connsiteY13" fmla="*/ 42464 h 42464"/>
                <a:gd name="connsiteX14" fmla="*/ 3618 w 28287"/>
                <a:gd name="connsiteY14" fmla="*/ 37041 h 42464"/>
                <a:gd name="connsiteX15" fmla="*/ 0 w 28287"/>
                <a:gd name="connsiteY15" fmla="*/ 21244 h 42464"/>
                <a:gd name="connsiteX16" fmla="*/ 3618 w 28287"/>
                <a:gd name="connsiteY16" fmla="*/ 5459 h 42464"/>
                <a:gd name="connsiteX17" fmla="*/ 14144 w 28287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7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0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0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0" y="1824"/>
                    <a:pt x="24643" y="5459"/>
                  </a:cubicBezTo>
                  <a:cubicBezTo>
                    <a:pt x="27073" y="9071"/>
                    <a:pt x="28288" y="14340"/>
                    <a:pt x="28288" y="21244"/>
                  </a:cubicBezTo>
                  <a:cubicBezTo>
                    <a:pt x="28288" y="28136"/>
                    <a:pt x="27073" y="33406"/>
                    <a:pt x="24643" y="37041"/>
                  </a:cubicBezTo>
                  <a:cubicBezTo>
                    <a:pt x="22230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15004">
              <a:extLst>
                <a:ext uri="{FF2B5EF4-FFF2-40B4-BE49-F238E27FC236}">
                  <a16:creationId xmlns="" xmlns:a16="http://schemas.microsoft.com/office/drawing/2014/main" id="{0AA6236C-52BD-F669-F788-DA6D1C4C7D12}"/>
                </a:ext>
              </a:extLst>
            </p:cNvPr>
            <p:cNvSpPr/>
            <p:nvPr/>
          </p:nvSpPr>
          <p:spPr>
            <a:xfrm>
              <a:off x="575710" y="3544463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15005">
              <a:extLst>
                <a:ext uri="{FF2B5EF4-FFF2-40B4-BE49-F238E27FC236}">
                  <a16:creationId xmlns="" xmlns:a16="http://schemas.microsoft.com/office/drawing/2014/main" id="{6B4F3B41-EF16-68F6-586B-02EA68C378E9}"/>
                </a:ext>
              </a:extLst>
            </p:cNvPr>
            <p:cNvSpPr/>
            <p:nvPr/>
          </p:nvSpPr>
          <p:spPr>
            <a:xfrm>
              <a:off x="591252" y="350975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2 w 28288"/>
                <a:gd name="connsiteY1" fmla="*/ 8609 h 42464"/>
                <a:gd name="connsiteX2" fmla="*/ 5564 w 28288"/>
                <a:gd name="connsiteY2" fmla="*/ 21244 h 42464"/>
                <a:gd name="connsiteX3" fmla="*/ 7702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1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1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0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6"/>
                    <a:pt x="24643" y="37041"/>
                  </a:cubicBezTo>
                  <a:cubicBezTo>
                    <a:pt x="22230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15006">
              <a:extLst>
                <a:ext uri="{FF2B5EF4-FFF2-40B4-BE49-F238E27FC236}">
                  <a16:creationId xmlns="" xmlns:a16="http://schemas.microsoft.com/office/drawing/2014/main" id="{C90AB667-C82B-97D5-B64C-3D9AF0DA5507}"/>
                </a:ext>
              </a:extLst>
            </p:cNvPr>
            <p:cNvSpPr/>
            <p:nvPr/>
          </p:nvSpPr>
          <p:spPr>
            <a:xfrm>
              <a:off x="626970" y="3509755"/>
              <a:ext cx="28288" cy="42464"/>
            </a:xfrm>
            <a:custGeom>
              <a:avLst/>
              <a:gdLst>
                <a:gd name="connsiteX0" fmla="*/ 14144 w 28288"/>
                <a:gd name="connsiteY0" fmla="*/ 4393 h 42464"/>
                <a:gd name="connsiteX1" fmla="*/ 7702 w 28288"/>
                <a:gd name="connsiteY1" fmla="*/ 8609 h 42464"/>
                <a:gd name="connsiteX2" fmla="*/ 5564 w 28288"/>
                <a:gd name="connsiteY2" fmla="*/ 21244 h 42464"/>
                <a:gd name="connsiteX3" fmla="*/ 7702 w 28288"/>
                <a:gd name="connsiteY3" fmla="*/ 33891 h 42464"/>
                <a:gd name="connsiteX4" fmla="*/ 14144 w 28288"/>
                <a:gd name="connsiteY4" fmla="*/ 38083 h 42464"/>
                <a:gd name="connsiteX5" fmla="*/ 20586 w 28288"/>
                <a:gd name="connsiteY5" fmla="*/ 33891 h 42464"/>
                <a:gd name="connsiteX6" fmla="*/ 22752 w 28288"/>
                <a:gd name="connsiteY6" fmla="*/ 21244 h 42464"/>
                <a:gd name="connsiteX7" fmla="*/ 20586 w 28288"/>
                <a:gd name="connsiteY7" fmla="*/ 8609 h 42464"/>
                <a:gd name="connsiteX8" fmla="*/ 14144 w 28288"/>
                <a:gd name="connsiteY8" fmla="*/ 4393 h 42464"/>
                <a:gd name="connsiteX9" fmla="*/ 14144 w 28288"/>
                <a:gd name="connsiteY9" fmla="*/ 0 h 42464"/>
                <a:gd name="connsiteX10" fmla="*/ 24643 w 28288"/>
                <a:gd name="connsiteY10" fmla="*/ 5459 h 42464"/>
                <a:gd name="connsiteX11" fmla="*/ 28289 w 28288"/>
                <a:gd name="connsiteY11" fmla="*/ 21244 h 42464"/>
                <a:gd name="connsiteX12" fmla="*/ 24643 w 28288"/>
                <a:gd name="connsiteY12" fmla="*/ 37041 h 42464"/>
                <a:gd name="connsiteX13" fmla="*/ 14144 w 28288"/>
                <a:gd name="connsiteY13" fmla="*/ 42464 h 42464"/>
                <a:gd name="connsiteX14" fmla="*/ 3618 w 28288"/>
                <a:gd name="connsiteY14" fmla="*/ 37041 h 42464"/>
                <a:gd name="connsiteX15" fmla="*/ 0 w 28288"/>
                <a:gd name="connsiteY15" fmla="*/ 21244 h 42464"/>
                <a:gd name="connsiteX16" fmla="*/ 3618 w 28288"/>
                <a:gd name="connsiteY16" fmla="*/ 5459 h 42464"/>
                <a:gd name="connsiteX17" fmla="*/ 14144 w 28288"/>
                <a:gd name="connsiteY17" fmla="*/ 0 h 4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4">
                  <a:moveTo>
                    <a:pt x="14144" y="4393"/>
                  </a:moveTo>
                  <a:cubicBezTo>
                    <a:pt x="11293" y="4393"/>
                    <a:pt x="9145" y="5802"/>
                    <a:pt x="7702" y="8609"/>
                  </a:cubicBezTo>
                  <a:cubicBezTo>
                    <a:pt x="6277" y="11404"/>
                    <a:pt x="5564" y="15619"/>
                    <a:pt x="5564" y="21244"/>
                  </a:cubicBezTo>
                  <a:cubicBezTo>
                    <a:pt x="5564" y="26857"/>
                    <a:pt x="6277" y="31073"/>
                    <a:pt x="7702" y="33891"/>
                  </a:cubicBezTo>
                  <a:cubicBezTo>
                    <a:pt x="9145" y="36686"/>
                    <a:pt x="11293" y="38083"/>
                    <a:pt x="14144" y="38083"/>
                  </a:cubicBezTo>
                  <a:cubicBezTo>
                    <a:pt x="17013" y="38083"/>
                    <a:pt x="19160" y="36686"/>
                    <a:pt x="20586" y="33891"/>
                  </a:cubicBezTo>
                  <a:cubicBezTo>
                    <a:pt x="22029" y="31073"/>
                    <a:pt x="22752" y="26857"/>
                    <a:pt x="22752" y="21244"/>
                  </a:cubicBezTo>
                  <a:cubicBezTo>
                    <a:pt x="22752" y="15619"/>
                    <a:pt x="22029" y="11404"/>
                    <a:pt x="20586" y="8609"/>
                  </a:cubicBezTo>
                  <a:cubicBezTo>
                    <a:pt x="19160" y="5802"/>
                    <a:pt x="17013" y="4393"/>
                    <a:pt x="14144" y="4393"/>
                  </a:cubicBezTo>
                  <a:moveTo>
                    <a:pt x="14144" y="0"/>
                  </a:moveTo>
                  <a:cubicBezTo>
                    <a:pt x="18730" y="0"/>
                    <a:pt x="22231" y="1824"/>
                    <a:pt x="24643" y="5459"/>
                  </a:cubicBezTo>
                  <a:cubicBezTo>
                    <a:pt x="27074" y="9071"/>
                    <a:pt x="28289" y="14340"/>
                    <a:pt x="28289" y="21244"/>
                  </a:cubicBezTo>
                  <a:cubicBezTo>
                    <a:pt x="28289" y="28136"/>
                    <a:pt x="27074" y="33406"/>
                    <a:pt x="24643" y="37041"/>
                  </a:cubicBezTo>
                  <a:cubicBezTo>
                    <a:pt x="22231" y="40653"/>
                    <a:pt x="18730" y="42464"/>
                    <a:pt x="14144" y="42464"/>
                  </a:cubicBezTo>
                  <a:cubicBezTo>
                    <a:pt x="9557" y="42464"/>
                    <a:pt x="6049" y="40653"/>
                    <a:pt x="3618" y="37041"/>
                  </a:cubicBezTo>
                  <a:cubicBezTo>
                    <a:pt x="1205" y="33406"/>
                    <a:pt x="0" y="28136"/>
                    <a:pt x="0" y="21244"/>
                  </a:cubicBezTo>
                  <a:cubicBezTo>
                    <a:pt x="0" y="14340"/>
                    <a:pt x="1205" y="9071"/>
                    <a:pt x="3618" y="5459"/>
                  </a:cubicBezTo>
                  <a:cubicBezTo>
                    <a:pt x="6049" y="1824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15007">
              <a:extLst>
                <a:ext uri="{FF2B5EF4-FFF2-40B4-BE49-F238E27FC236}">
                  <a16:creationId xmlns="" xmlns:a16="http://schemas.microsoft.com/office/drawing/2014/main" id="{A9E30138-1115-C0A5-DB6B-6CDFC3734250}"/>
                </a:ext>
              </a:extLst>
            </p:cNvPr>
            <p:cNvSpPr/>
            <p:nvPr/>
          </p:nvSpPr>
          <p:spPr>
            <a:xfrm>
              <a:off x="538869" y="3234673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3 w 28288"/>
                <a:gd name="connsiteY1" fmla="*/ 8607 h 42459"/>
                <a:gd name="connsiteX2" fmla="*/ 5564 w 28288"/>
                <a:gd name="connsiteY2" fmla="*/ 21243 h 42459"/>
                <a:gd name="connsiteX3" fmla="*/ 7703 w 28288"/>
                <a:gd name="connsiteY3" fmla="*/ 33879 h 42459"/>
                <a:gd name="connsiteX4" fmla="*/ 14144 w 28288"/>
                <a:gd name="connsiteY4" fmla="*/ 38074 h 42459"/>
                <a:gd name="connsiteX5" fmla="*/ 20586 w 28288"/>
                <a:gd name="connsiteY5" fmla="*/ 33879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9 w 28288"/>
                <a:gd name="connsiteY14" fmla="*/ 37033 h 42459"/>
                <a:gd name="connsiteX15" fmla="*/ 0 w 28288"/>
                <a:gd name="connsiteY15" fmla="*/ 21243 h 42459"/>
                <a:gd name="connsiteX16" fmla="*/ 3619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7" y="5792"/>
                    <a:pt x="7703" y="8607"/>
                  </a:cubicBezTo>
                  <a:cubicBezTo>
                    <a:pt x="6277" y="11402"/>
                    <a:pt x="5564" y="15614"/>
                    <a:pt x="5564" y="21243"/>
                  </a:cubicBezTo>
                  <a:cubicBezTo>
                    <a:pt x="5564" y="26854"/>
                    <a:pt x="6277" y="31066"/>
                    <a:pt x="7703" y="33879"/>
                  </a:cubicBezTo>
                  <a:cubicBezTo>
                    <a:pt x="9147" y="36675"/>
                    <a:pt x="11293" y="38074"/>
                    <a:pt x="14144" y="38074"/>
                  </a:cubicBezTo>
                  <a:cubicBezTo>
                    <a:pt x="17013" y="38074"/>
                    <a:pt x="19161" y="36675"/>
                    <a:pt x="20586" y="33879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4"/>
                    <a:pt x="22029" y="11402"/>
                    <a:pt x="20586" y="8607"/>
                  </a:cubicBezTo>
                  <a:cubicBezTo>
                    <a:pt x="19161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1" y="0"/>
                    <a:pt x="22230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0" y="40650"/>
                    <a:pt x="18731" y="42460"/>
                    <a:pt x="14144" y="42460"/>
                  </a:cubicBezTo>
                  <a:cubicBezTo>
                    <a:pt x="9557" y="42460"/>
                    <a:pt x="6049" y="40650"/>
                    <a:pt x="3619" y="37033"/>
                  </a:cubicBezTo>
                  <a:cubicBezTo>
                    <a:pt x="1207" y="33396"/>
                    <a:pt x="0" y="28132"/>
                    <a:pt x="0" y="21243"/>
                  </a:cubicBezTo>
                  <a:cubicBezTo>
                    <a:pt x="0" y="14336"/>
                    <a:pt x="1207" y="9072"/>
                    <a:pt x="3619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15008">
              <a:extLst>
                <a:ext uri="{FF2B5EF4-FFF2-40B4-BE49-F238E27FC236}">
                  <a16:creationId xmlns="" xmlns:a16="http://schemas.microsoft.com/office/drawing/2014/main" id="{9837D2E9-D4DA-7DFB-A8CE-95D05BD7F9D0}"/>
                </a:ext>
              </a:extLst>
            </p:cNvPr>
            <p:cNvSpPr/>
            <p:nvPr/>
          </p:nvSpPr>
          <p:spPr>
            <a:xfrm>
              <a:off x="576888" y="3269375"/>
              <a:ext cx="5784" cy="6962"/>
            </a:xfrm>
            <a:custGeom>
              <a:avLst/>
              <a:gdLst>
                <a:gd name="connsiteX0" fmla="*/ 0 w 5784"/>
                <a:gd name="connsiteY0" fmla="*/ 0 h 6962"/>
                <a:gd name="connsiteX1" fmla="*/ 5785 w 5784"/>
                <a:gd name="connsiteY1" fmla="*/ 0 h 6962"/>
                <a:gd name="connsiteX2" fmla="*/ 5785 w 5784"/>
                <a:gd name="connsiteY2" fmla="*/ 6963 h 6962"/>
                <a:gd name="connsiteX3" fmla="*/ 0 w 5784"/>
                <a:gd name="connsiteY3" fmla="*/ 6963 h 6962"/>
                <a:gd name="connsiteX4" fmla="*/ 0 w 5784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2">
                  <a:moveTo>
                    <a:pt x="0" y="0"/>
                  </a:moveTo>
                  <a:lnTo>
                    <a:pt x="5785" y="0"/>
                  </a:lnTo>
                  <a:lnTo>
                    <a:pt x="5785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15009">
              <a:extLst>
                <a:ext uri="{FF2B5EF4-FFF2-40B4-BE49-F238E27FC236}">
                  <a16:creationId xmlns="" xmlns:a16="http://schemas.microsoft.com/office/drawing/2014/main" id="{32A2CC08-0163-ED4F-308B-B09EDB541454}"/>
                </a:ext>
              </a:extLst>
            </p:cNvPr>
            <p:cNvSpPr/>
            <p:nvPr/>
          </p:nvSpPr>
          <p:spPr>
            <a:xfrm>
              <a:off x="592842" y="3234673"/>
              <a:ext cx="25986" cy="41665"/>
            </a:xfrm>
            <a:custGeom>
              <a:avLst/>
              <a:gdLst>
                <a:gd name="connsiteX0" fmla="*/ 6661 w 25986"/>
                <a:gd name="connsiteY0" fmla="*/ 37004 h 41665"/>
                <a:gd name="connsiteX1" fmla="*/ 25987 w 25986"/>
                <a:gd name="connsiteY1" fmla="*/ 37004 h 41665"/>
                <a:gd name="connsiteX2" fmla="*/ 25987 w 25986"/>
                <a:gd name="connsiteY2" fmla="*/ 41665 h 41665"/>
                <a:gd name="connsiteX3" fmla="*/ 0 w 25986"/>
                <a:gd name="connsiteY3" fmla="*/ 41665 h 41665"/>
                <a:gd name="connsiteX4" fmla="*/ 0 w 25986"/>
                <a:gd name="connsiteY4" fmla="*/ 37004 h 41665"/>
                <a:gd name="connsiteX5" fmla="*/ 8581 w 25986"/>
                <a:gd name="connsiteY5" fmla="*/ 28260 h 41665"/>
                <a:gd name="connsiteX6" fmla="*/ 15433 w 25986"/>
                <a:gd name="connsiteY6" fmla="*/ 21161 h 41665"/>
                <a:gd name="connsiteX7" fmla="*/ 19134 w 25986"/>
                <a:gd name="connsiteY7" fmla="*/ 16118 h 41665"/>
                <a:gd name="connsiteX8" fmla="*/ 20203 w 25986"/>
                <a:gd name="connsiteY8" fmla="*/ 12034 h 41665"/>
                <a:gd name="connsiteX9" fmla="*/ 17900 w 25986"/>
                <a:gd name="connsiteY9" fmla="*/ 6715 h 41665"/>
                <a:gd name="connsiteX10" fmla="*/ 11952 w 25986"/>
                <a:gd name="connsiteY10" fmla="*/ 4660 h 41665"/>
                <a:gd name="connsiteX11" fmla="*/ 6442 w 25986"/>
                <a:gd name="connsiteY11" fmla="*/ 5564 h 41665"/>
                <a:gd name="connsiteX12" fmla="*/ 275 w 25986"/>
                <a:gd name="connsiteY12" fmla="*/ 8305 h 41665"/>
                <a:gd name="connsiteX13" fmla="*/ 275 w 25986"/>
                <a:gd name="connsiteY13" fmla="*/ 2713 h 41665"/>
                <a:gd name="connsiteX14" fmla="*/ 6525 w 25986"/>
                <a:gd name="connsiteY14" fmla="*/ 684 h 41665"/>
                <a:gd name="connsiteX15" fmla="*/ 11842 w 25986"/>
                <a:gd name="connsiteY15" fmla="*/ 0 h 41665"/>
                <a:gd name="connsiteX16" fmla="*/ 21984 w 25986"/>
                <a:gd name="connsiteY16" fmla="*/ 3180 h 41665"/>
                <a:gd name="connsiteX17" fmla="*/ 25768 w 25986"/>
                <a:gd name="connsiteY17" fmla="*/ 11677 h 41665"/>
                <a:gd name="connsiteX18" fmla="*/ 24807 w 25986"/>
                <a:gd name="connsiteY18" fmla="*/ 16473 h 41665"/>
                <a:gd name="connsiteX19" fmla="*/ 21381 w 25986"/>
                <a:gd name="connsiteY19" fmla="*/ 21791 h 41665"/>
                <a:gd name="connsiteX20" fmla="*/ 17022 w 25986"/>
                <a:gd name="connsiteY20" fmla="*/ 26396 h 41665"/>
                <a:gd name="connsiteX21" fmla="*/ 6661 w 25986"/>
                <a:gd name="connsiteY21" fmla="*/ 37004 h 4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986" h="41665">
                  <a:moveTo>
                    <a:pt x="6661" y="37004"/>
                  </a:moveTo>
                  <a:lnTo>
                    <a:pt x="25987" y="37004"/>
                  </a:lnTo>
                  <a:lnTo>
                    <a:pt x="25987" y="41665"/>
                  </a:lnTo>
                  <a:lnTo>
                    <a:pt x="0" y="41665"/>
                  </a:lnTo>
                  <a:lnTo>
                    <a:pt x="0" y="37004"/>
                  </a:lnTo>
                  <a:cubicBezTo>
                    <a:pt x="2102" y="34830"/>
                    <a:pt x="4963" y="31916"/>
                    <a:pt x="8581" y="28260"/>
                  </a:cubicBezTo>
                  <a:cubicBezTo>
                    <a:pt x="12217" y="24587"/>
                    <a:pt x="14501" y="22221"/>
                    <a:pt x="15433" y="21161"/>
                  </a:cubicBezTo>
                  <a:cubicBezTo>
                    <a:pt x="17206" y="19169"/>
                    <a:pt x="18439" y="17488"/>
                    <a:pt x="19134" y="16118"/>
                  </a:cubicBezTo>
                  <a:cubicBezTo>
                    <a:pt x="19847" y="14729"/>
                    <a:pt x="20203" y="13367"/>
                    <a:pt x="20203" y="12034"/>
                  </a:cubicBezTo>
                  <a:cubicBezTo>
                    <a:pt x="20203" y="9858"/>
                    <a:pt x="19436" y="8086"/>
                    <a:pt x="17900" y="6715"/>
                  </a:cubicBezTo>
                  <a:cubicBezTo>
                    <a:pt x="16383" y="5345"/>
                    <a:pt x="14401" y="4660"/>
                    <a:pt x="11952" y="4660"/>
                  </a:cubicBezTo>
                  <a:cubicBezTo>
                    <a:pt x="10216" y="4660"/>
                    <a:pt x="8379" y="4962"/>
                    <a:pt x="6442" y="5564"/>
                  </a:cubicBezTo>
                  <a:cubicBezTo>
                    <a:pt x="4524" y="6167"/>
                    <a:pt x="2468" y="7080"/>
                    <a:pt x="275" y="8305"/>
                  </a:cubicBezTo>
                  <a:lnTo>
                    <a:pt x="275" y="2713"/>
                  </a:lnTo>
                  <a:cubicBezTo>
                    <a:pt x="2505" y="1818"/>
                    <a:pt x="4587" y="1142"/>
                    <a:pt x="6525" y="684"/>
                  </a:cubicBezTo>
                  <a:cubicBezTo>
                    <a:pt x="8461" y="229"/>
                    <a:pt x="10234" y="0"/>
                    <a:pt x="11842" y="0"/>
                  </a:cubicBezTo>
                  <a:cubicBezTo>
                    <a:pt x="16082" y="0"/>
                    <a:pt x="19463" y="1060"/>
                    <a:pt x="21984" y="3180"/>
                  </a:cubicBezTo>
                  <a:cubicBezTo>
                    <a:pt x="24506" y="5299"/>
                    <a:pt x="25768" y="8132"/>
                    <a:pt x="25768" y="11677"/>
                  </a:cubicBezTo>
                  <a:cubicBezTo>
                    <a:pt x="25768" y="13357"/>
                    <a:pt x="25448" y="14956"/>
                    <a:pt x="24807" y="16473"/>
                  </a:cubicBezTo>
                  <a:cubicBezTo>
                    <a:pt x="24186" y="17972"/>
                    <a:pt x="23044" y="19745"/>
                    <a:pt x="21381" y="21791"/>
                  </a:cubicBezTo>
                  <a:cubicBezTo>
                    <a:pt x="20924" y="22322"/>
                    <a:pt x="19471" y="23856"/>
                    <a:pt x="17022" y="26396"/>
                  </a:cubicBezTo>
                  <a:cubicBezTo>
                    <a:pt x="14575" y="28919"/>
                    <a:pt x="11121" y="32455"/>
                    <a:pt x="6661" y="37004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15010">
              <a:extLst>
                <a:ext uri="{FF2B5EF4-FFF2-40B4-BE49-F238E27FC236}">
                  <a16:creationId xmlns="" xmlns:a16="http://schemas.microsoft.com/office/drawing/2014/main" id="{97106F51-B16E-717D-6C82-B214A824BED3}"/>
                </a:ext>
              </a:extLst>
            </p:cNvPr>
            <p:cNvSpPr/>
            <p:nvPr/>
          </p:nvSpPr>
          <p:spPr>
            <a:xfrm>
              <a:off x="628779" y="3235413"/>
              <a:ext cx="26479" cy="41719"/>
            </a:xfrm>
            <a:custGeom>
              <a:avLst/>
              <a:gdLst>
                <a:gd name="connsiteX0" fmla="*/ 1727 w 26479"/>
                <a:gd name="connsiteY0" fmla="*/ 0 h 41719"/>
                <a:gd name="connsiteX1" fmla="*/ 23463 w 26479"/>
                <a:gd name="connsiteY1" fmla="*/ 0 h 41719"/>
                <a:gd name="connsiteX2" fmla="*/ 23463 w 26479"/>
                <a:gd name="connsiteY2" fmla="*/ 4660 h 41719"/>
                <a:gd name="connsiteX3" fmla="*/ 6797 w 26479"/>
                <a:gd name="connsiteY3" fmla="*/ 4660 h 41719"/>
                <a:gd name="connsiteX4" fmla="*/ 6797 w 26479"/>
                <a:gd name="connsiteY4" fmla="*/ 14692 h 41719"/>
                <a:gd name="connsiteX5" fmla="*/ 9209 w 26479"/>
                <a:gd name="connsiteY5" fmla="*/ 14089 h 41719"/>
                <a:gd name="connsiteX6" fmla="*/ 11621 w 26479"/>
                <a:gd name="connsiteY6" fmla="*/ 13869 h 41719"/>
                <a:gd name="connsiteX7" fmla="*/ 22477 w 26479"/>
                <a:gd name="connsiteY7" fmla="*/ 17625 h 41719"/>
                <a:gd name="connsiteX8" fmla="*/ 26479 w 26479"/>
                <a:gd name="connsiteY8" fmla="*/ 27795 h 41719"/>
                <a:gd name="connsiteX9" fmla="*/ 22367 w 26479"/>
                <a:gd name="connsiteY9" fmla="*/ 38074 h 41719"/>
                <a:gd name="connsiteX10" fmla="*/ 10772 w 26479"/>
                <a:gd name="connsiteY10" fmla="*/ 41720 h 41719"/>
                <a:gd name="connsiteX11" fmla="*/ 5509 w 26479"/>
                <a:gd name="connsiteY11" fmla="*/ 41280 h 41719"/>
                <a:gd name="connsiteX12" fmla="*/ 0 w 26479"/>
                <a:gd name="connsiteY12" fmla="*/ 39965 h 41719"/>
                <a:gd name="connsiteX13" fmla="*/ 0 w 26479"/>
                <a:gd name="connsiteY13" fmla="*/ 34400 h 41719"/>
                <a:gd name="connsiteX14" fmla="*/ 5098 w 26479"/>
                <a:gd name="connsiteY14" fmla="*/ 36401 h 41719"/>
                <a:gd name="connsiteX15" fmla="*/ 10662 w 26479"/>
                <a:gd name="connsiteY15" fmla="*/ 37060 h 41719"/>
                <a:gd name="connsiteX16" fmla="*/ 18174 w 26479"/>
                <a:gd name="connsiteY16" fmla="*/ 34565 h 41719"/>
                <a:gd name="connsiteX17" fmla="*/ 20942 w 26479"/>
                <a:gd name="connsiteY17" fmla="*/ 27795 h 41719"/>
                <a:gd name="connsiteX18" fmla="*/ 18174 w 26479"/>
                <a:gd name="connsiteY18" fmla="*/ 21024 h 41719"/>
                <a:gd name="connsiteX19" fmla="*/ 10662 w 26479"/>
                <a:gd name="connsiteY19" fmla="*/ 18530 h 41719"/>
                <a:gd name="connsiteX20" fmla="*/ 6222 w 26479"/>
                <a:gd name="connsiteY20" fmla="*/ 19023 h 41719"/>
                <a:gd name="connsiteX21" fmla="*/ 1727 w 26479"/>
                <a:gd name="connsiteY21" fmla="*/ 20558 h 41719"/>
                <a:gd name="connsiteX22" fmla="*/ 1727 w 26479"/>
                <a:gd name="connsiteY22" fmla="*/ 0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9">
                  <a:moveTo>
                    <a:pt x="1727" y="0"/>
                  </a:moveTo>
                  <a:lnTo>
                    <a:pt x="23463" y="0"/>
                  </a:lnTo>
                  <a:lnTo>
                    <a:pt x="23463" y="4660"/>
                  </a:lnTo>
                  <a:lnTo>
                    <a:pt x="6797" y="4660"/>
                  </a:lnTo>
                  <a:lnTo>
                    <a:pt x="6797" y="14692"/>
                  </a:lnTo>
                  <a:cubicBezTo>
                    <a:pt x="7601" y="14418"/>
                    <a:pt x="8405" y="14217"/>
                    <a:pt x="9209" y="14089"/>
                  </a:cubicBezTo>
                  <a:cubicBezTo>
                    <a:pt x="10013" y="13942"/>
                    <a:pt x="10817" y="13869"/>
                    <a:pt x="11621" y="13869"/>
                  </a:cubicBezTo>
                  <a:cubicBezTo>
                    <a:pt x="16190" y="13869"/>
                    <a:pt x="19809" y="15121"/>
                    <a:pt x="22477" y="17625"/>
                  </a:cubicBezTo>
                  <a:cubicBezTo>
                    <a:pt x="25145" y="20129"/>
                    <a:pt x="26479" y="23519"/>
                    <a:pt x="26479" y="27795"/>
                  </a:cubicBezTo>
                  <a:cubicBezTo>
                    <a:pt x="26479" y="32199"/>
                    <a:pt x="25108" y="35625"/>
                    <a:pt x="22367" y="38074"/>
                  </a:cubicBezTo>
                  <a:cubicBezTo>
                    <a:pt x="19625" y="40505"/>
                    <a:pt x="15761" y="41720"/>
                    <a:pt x="10772" y="41720"/>
                  </a:cubicBezTo>
                  <a:cubicBezTo>
                    <a:pt x="9054" y="41720"/>
                    <a:pt x="7300" y="41573"/>
                    <a:pt x="5509" y="41280"/>
                  </a:cubicBezTo>
                  <a:cubicBezTo>
                    <a:pt x="3736" y="40988"/>
                    <a:pt x="1901" y="40550"/>
                    <a:pt x="0" y="39965"/>
                  </a:cubicBezTo>
                  <a:lnTo>
                    <a:pt x="0" y="34400"/>
                  </a:lnTo>
                  <a:cubicBezTo>
                    <a:pt x="1645" y="35297"/>
                    <a:pt x="3344" y="35963"/>
                    <a:pt x="5098" y="36401"/>
                  </a:cubicBezTo>
                  <a:cubicBezTo>
                    <a:pt x="6852" y="36841"/>
                    <a:pt x="8707" y="37060"/>
                    <a:pt x="10662" y="37060"/>
                  </a:cubicBezTo>
                  <a:cubicBezTo>
                    <a:pt x="13824" y="37060"/>
                    <a:pt x="16327" y="36229"/>
                    <a:pt x="18174" y="34565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4"/>
                  </a:cubicBezTo>
                  <a:cubicBezTo>
                    <a:pt x="16327" y="19361"/>
                    <a:pt x="13824" y="18530"/>
                    <a:pt x="10662" y="18530"/>
                  </a:cubicBezTo>
                  <a:cubicBezTo>
                    <a:pt x="9182" y="18530"/>
                    <a:pt x="7702" y="18695"/>
                    <a:pt x="6222" y="19023"/>
                  </a:cubicBezTo>
                  <a:cubicBezTo>
                    <a:pt x="4759" y="19352"/>
                    <a:pt x="3261" y="19863"/>
                    <a:pt x="1727" y="20558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15011">
              <a:extLst>
                <a:ext uri="{FF2B5EF4-FFF2-40B4-BE49-F238E27FC236}">
                  <a16:creationId xmlns="" xmlns:a16="http://schemas.microsoft.com/office/drawing/2014/main" id="{7B20CDB2-B58C-D2DD-1B35-F08E79FEDA3D}"/>
                </a:ext>
              </a:extLst>
            </p:cNvPr>
            <p:cNvSpPr/>
            <p:nvPr/>
          </p:nvSpPr>
          <p:spPr>
            <a:xfrm>
              <a:off x="537691" y="2959584"/>
              <a:ext cx="28287" cy="42459"/>
            </a:xfrm>
            <a:custGeom>
              <a:avLst/>
              <a:gdLst>
                <a:gd name="connsiteX0" fmla="*/ 14144 w 28287"/>
                <a:gd name="connsiteY0" fmla="*/ 4386 h 42459"/>
                <a:gd name="connsiteX1" fmla="*/ 7702 w 28287"/>
                <a:gd name="connsiteY1" fmla="*/ 8607 h 42459"/>
                <a:gd name="connsiteX2" fmla="*/ 5564 w 28287"/>
                <a:gd name="connsiteY2" fmla="*/ 21244 h 42459"/>
                <a:gd name="connsiteX3" fmla="*/ 7702 w 28287"/>
                <a:gd name="connsiteY3" fmla="*/ 33880 h 42459"/>
                <a:gd name="connsiteX4" fmla="*/ 14144 w 28287"/>
                <a:gd name="connsiteY4" fmla="*/ 38075 h 42459"/>
                <a:gd name="connsiteX5" fmla="*/ 20586 w 28287"/>
                <a:gd name="connsiteY5" fmla="*/ 33880 h 42459"/>
                <a:gd name="connsiteX6" fmla="*/ 22752 w 28287"/>
                <a:gd name="connsiteY6" fmla="*/ 21244 h 42459"/>
                <a:gd name="connsiteX7" fmla="*/ 20586 w 28287"/>
                <a:gd name="connsiteY7" fmla="*/ 8607 h 42459"/>
                <a:gd name="connsiteX8" fmla="*/ 14144 w 28287"/>
                <a:gd name="connsiteY8" fmla="*/ 4386 h 42459"/>
                <a:gd name="connsiteX9" fmla="*/ 14144 w 28287"/>
                <a:gd name="connsiteY9" fmla="*/ 0 h 42459"/>
                <a:gd name="connsiteX10" fmla="*/ 24643 w 28287"/>
                <a:gd name="connsiteY10" fmla="*/ 5454 h 42459"/>
                <a:gd name="connsiteX11" fmla="*/ 28288 w 28287"/>
                <a:gd name="connsiteY11" fmla="*/ 21244 h 42459"/>
                <a:gd name="connsiteX12" fmla="*/ 24643 w 28287"/>
                <a:gd name="connsiteY12" fmla="*/ 37033 h 42459"/>
                <a:gd name="connsiteX13" fmla="*/ 14144 w 28287"/>
                <a:gd name="connsiteY13" fmla="*/ 42460 h 42459"/>
                <a:gd name="connsiteX14" fmla="*/ 3618 w 28287"/>
                <a:gd name="connsiteY14" fmla="*/ 37033 h 42459"/>
                <a:gd name="connsiteX15" fmla="*/ 0 w 28287"/>
                <a:gd name="connsiteY15" fmla="*/ 21244 h 42459"/>
                <a:gd name="connsiteX16" fmla="*/ 3618 w 28287"/>
                <a:gd name="connsiteY16" fmla="*/ 5454 h 42459"/>
                <a:gd name="connsiteX17" fmla="*/ 14144 w 28287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7" h="42459">
                  <a:moveTo>
                    <a:pt x="14144" y="4386"/>
                  </a:moveTo>
                  <a:cubicBezTo>
                    <a:pt x="11293" y="4386"/>
                    <a:pt x="9145" y="5793"/>
                    <a:pt x="7702" y="8607"/>
                  </a:cubicBezTo>
                  <a:cubicBezTo>
                    <a:pt x="6277" y="11402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5"/>
                    <a:pt x="14144" y="38075"/>
                  </a:cubicBezTo>
                  <a:cubicBezTo>
                    <a:pt x="17013" y="38075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2"/>
                    <a:pt x="20586" y="8607"/>
                  </a:cubicBezTo>
                  <a:cubicBezTo>
                    <a:pt x="19160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0" y="0"/>
                    <a:pt x="22230" y="1818"/>
                    <a:pt x="24643" y="5454"/>
                  </a:cubicBezTo>
                  <a:cubicBezTo>
                    <a:pt x="27073" y="9073"/>
                    <a:pt x="28288" y="14337"/>
                    <a:pt x="28288" y="21244"/>
                  </a:cubicBezTo>
                  <a:cubicBezTo>
                    <a:pt x="28288" y="28132"/>
                    <a:pt x="27073" y="33396"/>
                    <a:pt x="24643" y="37033"/>
                  </a:cubicBezTo>
                  <a:cubicBezTo>
                    <a:pt x="22230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4"/>
                  </a:cubicBezTo>
                  <a:cubicBezTo>
                    <a:pt x="0" y="14337"/>
                    <a:pt x="1205" y="9073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15012">
              <a:extLst>
                <a:ext uri="{FF2B5EF4-FFF2-40B4-BE49-F238E27FC236}">
                  <a16:creationId xmlns="" xmlns:a16="http://schemas.microsoft.com/office/drawing/2014/main" id="{1D8DAAFA-D208-0C80-0F04-EEBF5D38B549}"/>
                </a:ext>
              </a:extLst>
            </p:cNvPr>
            <p:cNvSpPr/>
            <p:nvPr/>
          </p:nvSpPr>
          <p:spPr>
            <a:xfrm>
              <a:off x="575710" y="2994287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15013">
              <a:extLst>
                <a:ext uri="{FF2B5EF4-FFF2-40B4-BE49-F238E27FC236}">
                  <a16:creationId xmlns="" xmlns:a16="http://schemas.microsoft.com/office/drawing/2014/main" id="{0E2AD56C-6EB7-B2D9-C4C2-E9560EEF900F}"/>
                </a:ext>
              </a:extLst>
            </p:cNvPr>
            <p:cNvSpPr/>
            <p:nvPr/>
          </p:nvSpPr>
          <p:spPr>
            <a:xfrm>
              <a:off x="591882" y="2960324"/>
              <a:ext cx="26479" cy="41719"/>
            </a:xfrm>
            <a:custGeom>
              <a:avLst/>
              <a:gdLst>
                <a:gd name="connsiteX0" fmla="*/ 1728 w 26479"/>
                <a:gd name="connsiteY0" fmla="*/ 0 h 41719"/>
                <a:gd name="connsiteX1" fmla="*/ 23464 w 26479"/>
                <a:gd name="connsiteY1" fmla="*/ 0 h 41719"/>
                <a:gd name="connsiteX2" fmla="*/ 23464 w 26479"/>
                <a:gd name="connsiteY2" fmla="*/ 4660 h 41719"/>
                <a:gd name="connsiteX3" fmla="*/ 6798 w 26479"/>
                <a:gd name="connsiteY3" fmla="*/ 4660 h 41719"/>
                <a:gd name="connsiteX4" fmla="*/ 6798 w 26479"/>
                <a:gd name="connsiteY4" fmla="*/ 14692 h 41719"/>
                <a:gd name="connsiteX5" fmla="*/ 9211 w 26479"/>
                <a:gd name="connsiteY5" fmla="*/ 14089 h 41719"/>
                <a:gd name="connsiteX6" fmla="*/ 11623 w 26479"/>
                <a:gd name="connsiteY6" fmla="*/ 13870 h 41719"/>
                <a:gd name="connsiteX7" fmla="*/ 22478 w 26479"/>
                <a:gd name="connsiteY7" fmla="*/ 17625 h 41719"/>
                <a:gd name="connsiteX8" fmla="*/ 26479 w 26479"/>
                <a:gd name="connsiteY8" fmla="*/ 27795 h 41719"/>
                <a:gd name="connsiteX9" fmla="*/ 22368 w 26479"/>
                <a:gd name="connsiteY9" fmla="*/ 38075 h 41719"/>
                <a:gd name="connsiteX10" fmla="*/ 10772 w 26479"/>
                <a:gd name="connsiteY10" fmla="*/ 41720 h 41719"/>
                <a:gd name="connsiteX11" fmla="*/ 5510 w 26479"/>
                <a:gd name="connsiteY11" fmla="*/ 41282 h 41719"/>
                <a:gd name="connsiteX12" fmla="*/ 0 w 26479"/>
                <a:gd name="connsiteY12" fmla="*/ 39966 h 41719"/>
                <a:gd name="connsiteX13" fmla="*/ 0 w 26479"/>
                <a:gd name="connsiteY13" fmla="*/ 34401 h 41719"/>
                <a:gd name="connsiteX14" fmla="*/ 5099 w 26479"/>
                <a:gd name="connsiteY14" fmla="*/ 36401 h 41719"/>
                <a:gd name="connsiteX15" fmla="*/ 10663 w 26479"/>
                <a:gd name="connsiteY15" fmla="*/ 37060 h 41719"/>
                <a:gd name="connsiteX16" fmla="*/ 18174 w 26479"/>
                <a:gd name="connsiteY16" fmla="*/ 34566 h 41719"/>
                <a:gd name="connsiteX17" fmla="*/ 20942 w 26479"/>
                <a:gd name="connsiteY17" fmla="*/ 27795 h 41719"/>
                <a:gd name="connsiteX18" fmla="*/ 18174 w 26479"/>
                <a:gd name="connsiteY18" fmla="*/ 21024 h 41719"/>
                <a:gd name="connsiteX19" fmla="*/ 10663 w 26479"/>
                <a:gd name="connsiteY19" fmla="*/ 18530 h 41719"/>
                <a:gd name="connsiteX20" fmla="*/ 6223 w 26479"/>
                <a:gd name="connsiteY20" fmla="*/ 19024 h 41719"/>
                <a:gd name="connsiteX21" fmla="*/ 1728 w 26479"/>
                <a:gd name="connsiteY21" fmla="*/ 20558 h 41719"/>
                <a:gd name="connsiteX22" fmla="*/ 1728 w 26479"/>
                <a:gd name="connsiteY22" fmla="*/ 0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19">
                  <a:moveTo>
                    <a:pt x="1728" y="0"/>
                  </a:moveTo>
                  <a:lnTo>
                    <a:pt x="23464" y="0"/>
                  </a:lnTo>
                  <a:lnTo>
                    <a:pt x="23464" y="4660"/>
                  </a:lnTo>
                  <a:lnTo>
                    <a:pt x="6798" y="4660"/>
                  </a:lnTo>
                  <a:lnTo>
                    <a:pt x="6798" y="14692"/>
                  </a:lnTo>
                  <a:cubicBezTo>
                    <a:pt x="7602" y="14419"/>
                    <a:pt x="8406" y="14217"/>
                    <a:pt x="9211" y="14089"/>
                  </a:cubicBezTo>
                  <a:cubicBezTo>
                    <a:pt x="10015" y="13944"/>
                    <a:pt x="10819" y="13870"/>
                    <a:pt x="11623" y="13870"/>
                  </a:cubicBezTo>
                  <a:cubicBezTo>
                    <a:pt x="16191" y="13870"/>
                    <a:pt x="19810" y="15122"/>
                    <a:pt x="22478" y="17625"/>
                  </a:cubicBezTo>
                  <a:cubicBezTo>
                    <a:pt x="25146" y="20129"/>
                    <a:pt x="26479" y="23519"/>
                    <a:pt x="26479" y="27795"/>
                  </a:cubicBezTo>
                  <a:cubicBezTo>
                    <a:pt x="26479" y="32199"/>
                    <a:pt x="25109" y="35626"/>
                    <a:pt x="22368" y="38075"/>
                  </a:cubicBezTo>
                  <a:cubicBezTo>
                    <a:pt x="19626" y="40505"/>
                    <a:pt x="15761" y="41720"/>
                    <a:pt x="10772" y="41720"/>
                  </a:cubicBezTo>
                  <a:cubicBezTo>
                    <a:pt x="9055" y="41720"/>
                    <a:pt x="7302" y="41574"/>
                    <a:pt x="5510" y="41282"/>
                  </a:cubicBezTo>
                  <a:cubicBezTo>
                    <a:pt x="3737" y="40989"/>
                    <a:pt x="1901" y="40550"/>
                    <a:pt x="0" y="39966"/>
                  </a:cubicBezTo>
                  <a:lnTo>
                    <a:pt x="0" y="34401"/>
                  </a:lnTo>
                  <a:cubicBezTo>
                    <a:pt x="1645" y="35297"/>
                    <a:pt x="3345" y="35963"/>
                    <a:pt x="5099" y="36401"/>
                  </a:cubicBezTo>
                  <a:cubicBezTo>
                    <a:pt x="6853" y="36841"/>
                    <a:pt x="8708" y="37060"/>
                    <a:pt x="10663" y="37060"/>
                  </a:cubicBezTo>
                  <a:cubicBezTo>
                    <a:pt x="13824" y="37060"/>
                    <a:pt x="16327" y="36229"/>
                    <a:pt x="18174" y="34566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4"/>
                  </a:cubicBezTo>
                  <a:cubicBezTo>
                    <a:pt x="16327" y="19361"/>
                    <a:pt x="13824" y="18530"/>
                    <a:pt x="10663" y="18530"/>
                  </a:cubicBezTo>
                  <a:cubicBezTo>
                    <a:pt x="9183" y="18530"/>
                    <a:pt x="7703" y="18695"/>
                    <a:pt x="6223" y="19024"/>
                  </a:cubicBezTo>
                  <a:cubicBezTo>
                    <a:pt x="4760" y="19352"/>
                    <a:pt x="3262" y="19863"/>
                    <a:pt x="1728" y="20558"/>
                  </a:cubicBezTo>
                  <a:lnTo>
                    <a:pt x="1728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15014">
              <a:extLst>
                <a:ext uri="{FF2B5EF4-FFF2-40B4-BE49-F238E27FC236}">
                  <a16:creationId xmlns="" xmlns:a16="http://schemas.microsoft.com/office/drawing/2014/main" id="{3D7DBF99-756C-4464-C493-0D45B4CBEA9E}"/>
                </a:ext>
              </a:extLst>
            </p:cNvPr>
            <p:cNvSpPr/>
            <p:nvPr/>
          </p:nvSpPr>
          <p:spPr>
            <a:xfrm>
              <a:off x="626970" y="2959584"/>
              <a:ext cx="28288" cy="42459"/>
            </a:xfrm>
            <a:custGeom>
              <a:avLst/>
              <a:gdLst>
                <a:gd name="connsiteX0" fmla="*/ 14144 w 28288"/>
                <a:gd name="connsiteY0" fmla="*/ 4386 h 42459"/>
                <a:gd name="connsiteX1" fmla="*/ 7702 w 28288"/>
                <a:gd name="connsiteY1" fmla="*/ 8607 h 42459"/>
                <a:gd name="connsiteX2" fmla="*/ 5564 w 28288"/>
                <a:gd name="connsiteY2" fmla="*/ 21244 h 42459"/>
                <a:gd name="connsiteX3" fmla="*/ 7702 w 28288"/>
                <a:gd name="connsiteY3" fmla="*/ 33880 h 42459"/>
                <a:gd name="connsiteX4" fmla="*/ 14144 w 28288"/>
                <a:gd name="connsiteY4" fmla="*/ 38075 h 42459"/>
                <a:gd name="connsiteX5" fmla="*/ 20586 w 28288"/>
                <a:gd name="connsiteY5" fmla="*/ 33880 h 42459"/>
                <a:gd name="connsiteX6" fmla="*/ 22752 w 28288"/>
                <a:gd name="connsiteY6" fmla="*/ 21244 h 42459"/>
                <a:gd name="connsiteX7" fmla="*/ 20586 w 28288"/>
                <a:gd name="connsiteY7" fmla="*/ 8607 h 42459"/>
                <a:gd name="connsiteX8" fmla="*/ 14144 w 28288"/>
                <a:gd name="connsiteY8" fmla="*/ 4386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4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4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6"/>
                  </a:moveTo>
                  <a:cubicBezTo>
                    <a:pt x="11293" y="4386"/>
                    <a:pt x="9145" y="5793"/>
                    <a:pt x="7702" y="8607"/>
                  </a:cubicBezTo>
                  <a:cubicBezTo>
                    <a:pt x="6277" y="11402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5"/>
                    <a:pt x="14144" y="38075"/>
                  </a:cubicBezTo>
                  <a:cubicBezTo>
                    <a:pt x="17013" y="38075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2"/>
                    <a:pt x="20586" y="8607"/>
                  </a:cubicBezTo>
                  <a:cubicBezTo>
                    <a:pt x="19160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0" y="0"/>
                    <a:pt x="22231" y="1818"/>
                    <a:pt x="24643" y="5454"/>
                  </a:cubicBezTo>
                  <a:cubicBezTo>
                    <a:pt x="27074" y="9073"/>
                    <a:pt x="28289" y="14337"/>
                    <a:pt x="28289" y="21244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1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4"/>
                  </a:cubicBezTo>
                  <a:cubicBezTo>
                    <a:pt x="0" y="14337"/>
                    <a:pt x="1205" y="9073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15015">
              <a:extLst>
                <a:ext uri="{FF2B5EF4-FFF2-40B4-BE49-F238E27FC236}">
                  <a16:creationId xmlns="" xmlns:a16="http://schemas.microsoft.com/office/drawing/2014/main" id="{223715C2-1A41-249C-3AA5-7052777BC2A4}"/>
                </a:ext>
              </a:extLst>
            </p:cNvPr>
            <p:cNvSpPr/>
            <p:nvPr/>
          </p:nvSpPr>
          <p:spPr>
            <a:xfrm>
              <a:off x="538869" y="2684496"/>
              <a:ext cx="28288" cy="42460"/>
            </a:xfrm>
            <a:custGeom>
              <a:avLst/>
              <a:gdLst>
                <a:gd name="connsiteX0" fmla="*/ 14144 w 28288"/>
                <a:gd name="connsiteY0" fmla="*/ 4386 h 42460"/>
                <a:gd name="connsiteX1" fmla="*/ 7703 w 28288"/>
                <a:gd name="connsiteY1" fmla="*/ 8608 h 42460"/>
                <a:gd name="connsiteX2" fmla="*/ 5564 w 28288"/>
                <a:gd name="connsiteY2" fmla="*/ 21244 h 42460"/>
                <a:gd name="connsiteX3" fmla="*/ 7703 w 28288"/>
                <a:gd name="connsiteY3" fmla="*/ 33880 h 42460"/>
                <a:gd name="connsiteX4" fmla="*/ 14144 w 28288"/>
                <a:gd name="connsiteY4" fmla="*/ 38075 h 42460"/>
                <a:gd name="connsiteX5" fmla="*/ 20586 w 28288"/>
                <a:gd name="connsiteY5" fmla="*/ 33880 h 42460"/>
                <a:gd name="connsiteX6" fmla="*/ 22752 w 28288"/>
                <a:gd name="connsiteY6" fmla="*/ 21244 h 42460"/>
                <a:gd name="connsiteX7" fmla="*/ 20586 w 28288"/>
                <a:gd name="connsiteY7" fmla="*/ 8608 h 42460"/>
                <a:gd name="connsiteX8" fmla="*/ 14144 w 28288"/>
                <a:gd name="connsiteY8" fmla="*/ 4386 h 42460"/>
                <a:gd name="connsiteX9" fmla="*/ 14144 w 28288"/>
                <a:gd name="connsiteY9" fmla="*/ 0 h 42460"/>
                <a:gd name="connsiteX10" fmla="*/ 24643 w 28288"/>
                <a:gd name="connsiteY10" fmla="*/ 5456 h 42460"/>
                <a:gd name="connsiteX11" fmla="*/ 28289 w 28288"/>
                <a:gd name="connsiteY11" fmla="*/ 21244 h 42460"/>
                <a:gd name="connsiteX12" fmla="*/ 24643 w 28288"/>
                <a:gd name="connsiteY12" fmla="*/ 37033 h 42460"/>
                <a:gd name="connsiteX13" fmla="*/ 14144 w 28288"/>
                <a:gd name="connsiteY13" fmla="*/ 42461 h 42460"/>
                <a:gd name="connsiteX14" fmla="*/ 3619 w 28288"/>
                <a:gd name="connsiteY14" fmla="*/ 37033 h 42460"/>
                <a:gd name="connsiteX15" fmla="*/ 0 w 28288"/>
                <a:gd name="connsiteY15" fmla="*/ 21244 h 42460"/>
                <a:gd name="connsiteX16" fmla="*/ 3619 w 28288"/>
                <a:gd name="connsiteY16" fmla="*/ 5456 h 42460"/>
                <a:gd name="connsiteX17" fmla="*/ 14144 w 28288"/>
                <a:gd name="connsiteY17" fmla="*/ 0 h 4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60">
                  <a:moveTo>
                    <a:pt x="14144" y="4386"/>
                  </a:moveTo>
                  <a:cubicBezTo>
                    <a:pt x="11293" y="4386"/>
                    <a:pt x="9147" y="5793"/>
                    <a:pt x="7703" y="8608"/>
                  </a:cubicBezTo>
                  <a:cubicBezTo>
                    <a:pt x="6277" y="11404"/>
                    <a:pt x="5564" y="15616"/>
                    <a:pt x="5564" y="21244"/>
                  </a:cubicBezTo>
                  <a:cubicBezTo>
                    <a:pt x="5564" y="26854"/>
                    <a:pt x="6277" y="31066"/>
                    <a:pt x="7703" y="33880"/>
                  </a:cubicBezTo>
                  <a:cubicBezTo>
                    <a:pt x="9147" y="36676"/>
                    <a:pt x="11293" y="38075"/>
                    <a:pt x="14144" y="38075"/>
                  </a:cubicBezTo>
                  <a:cubicBezTo>
                    <a:pt x="17013" y="38075"/>
                    <a:pt x="19161" y="36676"/>
                    <a:pt x="20586" y="33880"/>
                  </a:cubicBezTo>
                  <a:cubicBezTo>
                    <a:pt x="22029" y="31066"/>
                    <a:pt x="22752" y="26854"/>
                    <a:pt x="22752" y="21244"/>
                  </a:cubicBezTo>
                  <a:cubicBezTo>
                    <a:pt x="22752" y="15616"/>
                    <a:pt x="22029" y="11404"/>
                    <a:pt x="20586" y="8608"/>
                  </a:cubicBezTo>
                  <a:cubicBezTo>
                    <a:pt x="19161" y="5793"/>
                    <a:pt x="17013" y="4386"/>
                    <a:pt x="14144" y="4386"/>
                  </a:cubicBezTo>
                  <a:moveTo>
                    <a:pt x="14144" y="0"/>
                  </a:moveTo>
                  <a:cubicBezTo>
                    <a:pt x="18731" y="0"/>
                    <a:pt x="22230" y="1819"/>
                    <a:pt x="24643" y="5456"/>
                  </a:cubicBezTo>
                  <a:cubicBezTo>
                    <a:pt x="27074" y="9073"/>
                    <a:pt x="28289" y="14337"/>
                    <a:pt x="28289" y="21244"/>
                  </a:cubicBezTo>
                  <a:cubicBezTo>
                    <a:pt x="28289" y="28134"/>
                    <a:pt x="27074" y="33396"/>
                    <a:pt x="24643" y="37033"/>
                  </a:cubicBezTo>
                  <a:cubicBezTo>
                    <a:pt x="22230" y="40652"/>
                    <a:pt x="18731" y="42461"/>
                    <a:pt x="14144" y="42461"/>
                  </a:cubicBezTo>
                  <a:cubicBezTo>
                    <a:pt x="9557" y="42461"/>
                    <a:pt x="6049" y="40652"/>
                    <a:pt x="3619" y="37033"/>
                  </a:cubicBezTo>
                  <a:cubicBezTo>
                    <a:pt x="1207" y="33396"/>
                    <a:pt x="0" y="28134"/>
                    <a:pt x="0" y="21244"/>
                  </a:cubicBezTo>
                  <a:cubicBezTo>
                    <a:pt x="0" y="14337"/>
                    <a:pt x="1207" y="9073"/>
                    <a:pt x="3619" y="5456"/>
                  </a:cubicBezTo>
                  <a:cubicBezTo>
                    <a:pt x="6049" y="1819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15016">
              <a:extLst>
                <a:ext uri="{FF2B5EF4-FFF2-40B4-BE49-F238E27FC236}">
                  <a16:creationId xmlns="" xmlns:a16="http://schemas.microsoft.com/office/drawing/2014/main" id="{CA4BBE2A-FF29-F534-8AE0-AA8F187ACE18}"/>
                </a:ext>
              </a:extLst>
            </p:cNvPr>
            <p:cNvSpPr/>
            <p:nvPr/>
          </p:nvSpPr>
          <p:spPr>
            <a:xfrm>
              <a:off x="576888" y="2719199"/>
              <a:ext cx="5784" cy="6961"/>
            </a:xfrm>
            <a:custGeom>
              <a:avLst/>
              <a:gdLst>
                <a:gd name="connsiteX0" fmla="*/ 0 w 5784"/>
                <a:gd name="connsiteY0" fmla="*/ 0 h 6961"/>
                <a:gd name="connsiteX1" fmla="*/ 5785 w 5784"/>
                <a:gd name="connsiteY1" fmla="*/ 0 h 6961"/>
                <a:gd name="connsiteX2" fmla="*/ 5785 w 5784"/>
                <a:gd name="connsiteY2" fmla="*/ 6962 h 6961"/>
                <a:gd name="connsiteX3" fmla="*/ 0 w 5784"/>
                <a:gd name="connsiteY3" fmla="*/ 6962 h 6961"/>
                <a:gd name="connsiteX4" fmla="*/ 0 w 5784"/>
                <a:gd name="connsiteY4" fmla="*/ 0 h 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4" h="6961">
                  <a:moveTo>
                    <a:pt x="0" y="0"/>
                  </a:moveTo>
                  <a:lnTo>
                    <a:pt x="5785" y="0"/>
                  </a:lnTo>
                  <a:lnTo>
                    <a:pt x="5785" y="6962"/>
                  </a:lnTo>
                  <a:lnTo>
                    <a:pt x="0" y="69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15017">
              <a:extLst>
                <a:ext uri="{FF2B5EF4-FFF2-40B4-BE49-F238E27FC236}">
                  <a16:creationId xmlns="" xmlns:a16="http://schemas.microsoft.com/office/drawing/2014/main" id="{82158B53-F608-F254-0D25-F5F8C3A75027}"/>
                </a:ext>
              </a:extLst>
            </p:cNvPr>
            <p:cNvSpPr/>
            <p:nvPr/>
          </p:nvSpPr>
          <p:spPr>
            <a:xfrm>
              <a:off x="593335" y="2685236"/>
              <a:ext cx="26314" cy="40925"/>
            </a:xfrm>
            <a:custGeom>
              <a:avLst/>
              <a:gdLst>
                <a:gd name="connsiteX0" fmla="*/ 0 w 26314"/>
                <a:gd name="connsiteY0" fmla="*/ 0 h 40925"/>
                <a:gd name="connsiteX1" fmla="*/ 26315 w 26314"/>
                <a:gd name="connsiteY1" fmla="*/ 0 h 40925"/>
                <a:gd name="connsiteX2" fmla="*/ 26315 w 26314"/>
                <a:gd name="connsiteY2" fmla="*/ 2358 h 40925"/>
                <a:gd name="connsiteX3" fmla="*/ 11458 w 26314"/>
                <a:gd name="connsiteY3" fmla="*/ 40925 h 40925"/>
                <a:gd name="connsiteX4" fmla="*/ 5675 w 26314"/>
                <a:gd name="connsiteY4" fmla="*/ 40925 h 40925"/>
                <a:gd name="connsiteX5" fmla="*/ 19654 w 26314"/>
                <a:gd name="connsiteY5" fmla="*/ 4660 h 40925"/>
                <a:gd name="connsiteX6" fmla="*/ 0 w 26314"/>
                <a:gd name="connsiteY6" fmla="*/ 4660 h 40925"/>
                <a:gd name="connsiteX7" fmla="*/ 0 w 26314"/>
                <a:gd name="connsiteY7" fmla="*/ 0 h 4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14" h="40925">
                  <a:moveTo>
                    <a:pt x="0" y="0"/>
                  </a:moveTo>
                  <a:lnTo>
                    <a:pt x="26315" y="0"/>
                  </a:lnTo>
                  <a:lnTo>
                    <a:pt x="26315" y="2358"/>
                  </a:lnTo>
                  <a:lnTo>
                    <a:pt x="11458" y="40925"/>
                  </a:lnTo>
                  <a:lnTo>
                    <a:pt x="5675" y="40925"/>
                  </a:lnTo>
                  <a:lnTo>
                    <a:pt x="19654" y="4660"/>
                  </a:lnTo>
                  <a:lnTo>
                    <a:pt x="0" y="46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15018">
              <a:extLst>
                <a:ext uri="{FF2B5EF4-FFF2-40B4-BE49-F238E27FC236}">
                  <a16:creationId xmlns="" xmlns:a16="http://schemas.microsoft.com/office/drawing/2014/main" id="{400CA036-6CC5-994A-B0E1-3A3EE17A08AA}"/>
                </a:ext>
              </a:extLst>
            </p:cNvPr>
            <p:cNvSpPr/>
            <p:nvPr/>
          </p:nvSpPr>
          <p:spPr>
            <a:xfrm>
              <a:off x="628779" y="2685236"/>
              <a:ext cx="26479" cy="41720"/>
            </a:xfrm>
            <a:custGeom>
              <a:avLst/>
              <a:gdLst>
                <a:gd name="connsiteX0" fmla="*/ 1727 w 26479"/>
                <a:gd name="connsiteY0" fmla="*/ 0 h 41720"/>
                <a:gd name="connsiteX1" fmla="*/ 23463 w 26479"/>
                <a:gd name="connsiteY1" fmla="*/ 0 h 41720"/>
                <a:gd name="connsiteX2" fmla="*/ 23463 w 26479"/>
                <a:gd name="connsiteY2" fmla="*/ 4660 h 41720"/>
                <a:gd name="connsiteX3" fmla="*/ 6797 w 26479"/>
                <a:gd name="connsiteY3" fmla="*/ 4660 h 41720"/>
                <a:gd name="connsiteX4" fmla="*/ 6797 w 26479"/>
                <a:gd name="connsiteY4" fmla="*/ 14693 h 41720"/>
                <a:gd name="connsiteX5" fmla="*/ 9209 w 26479"/>
                <a:gd name="connsiteY5" fmla="*/ 14089 h 41720"/>
                <a:gd name="connsiteX6" fmla="*/ 11621 w 26479"/>
                <a:gd name="connsiteY6" fmla="*/ 13870 h 41720"/>
                <a:gd name="connsiteX7" fmla="*/ 22477 w 26479"/>
                <a:gd name="connsiteY7" fmla="*/ 17625 h 41720"/>
                <a:gd name="connsiteX8" fmla="*/ 26479 w 26479"/>
                <a:gd name="connsiteY8" fmla="*/ 27795 h 41720"/>
                <a:gd name="connsiteX9" fmla="*/ 22367 w 26479"/>
                <a:gd name="connsiteY9" fmla="*/ 38075 h 41720"/>
                <a:gd name="connsiteX10" fmla="*/ 10772 w 26479"/>
                <a:gd name="connsiteY10" fmla="*/ 41721 h 41720"/>
                <a:gd name="connsiteX11" fmla="*/ 5509 w 26479"/>
                <a:gd name="connsiteY11" fmla="*/ 41282 h 41720"/>
                <a:gd name="connsiteX12" fmla="*/ 0 w 26479"/>
                <a:gd name="connsiteY12" fmla="*/ 39966 h 41720"/>
                <a:gd name="connsiteX13" fmla="*/ 0 w 26479"/>
                <a:gd name="connsiteY13" fmla="*/ 34401 h 41720"/>
                <a:gd name="connsiteX14" fmla="*/ 5098 w 26479"/>
                <a:gd name="connsiteY14" fmla="*/ 36403 h 41720"/>
                <a:gd name="connsiteX15" fmla="*/ 10662 w 26479"/>
                <a:gd name="connsiteY15" fmla="*/ 37060 h 41720"/>
                <a:gd name="connsiteX16" fmla="*/ 18174 w 26479"/>
                <a:gd name="connsiteY16" fmla="*/ 34566 h 41720"/>
                <a:gd name="connsiteX17" fmla="*/ 20942 w 26479"/>
                <a:gd name="connsiteY17" fmla="*/ 27795 h 41720"/>
                <a:gd name="connsiteX18" fmla="*/ 18174 w 26479"/>
                <a:gd name="connsiteY18" fmla="*/ 21025 h 41720"/>
                <a:gd name="connsiteX19" fmla="*/ 10662 w 26479"/>
                <a:gd name="connsiteY19" fmla="*/ 18530 h 41720"/>
                <a:gd name="connsiteX20" fmla="*/ 6222 w 26479"/>
                <a:gd name="connsiteY20" fmla="*/ 19024 h 41720"/>
                <a:gd name="connsiteX21" fmla="*/ 1727 w 26479"/>
                <a:gd name="connsiteY21" fmla="*/ 20558 h 41720"/>
                <a:gd name="connsiteX22" fmla="*/ 1727 w 26479"/>
                <a:gd name="connsiteY22" fmla="*/ 0 h 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79" h="41720">
                  <a:moveTo>
                    <a:pt x="1727" y="0"/>
                  </a:moveTo>
                  <a:lnTo>
                    <a:pt x="23463" y="0"/>
                  </a:lnTo>
                  <a:lnTo>
                    <a:pt x="23463" y="4660"/>
                  </a:lnTo>
                  <a:lnTo>
                    <a:pt x="6797" y="4660"/>
                  </a:lnTo>
                  <a:lnTo>
                    <a:pt x="6797" y="14693"/>
                  </a:lnTo>
                  <a:cubicBezTo>
                    <a:pt x="7601" y="14419"/>
                    <a:pt x="8405" y="14217"/>
                    <a:pt x="9209" y="14089"/>
                  </a:cubicBezTo>
                  <a:cubicBezTo>
                    <a:pt x="10013" y="13944"/>
                    <a:pt x="10817" y="13870"/>
                    <a:pt x="11621" y="13870"/>
                  </a:cubicBezTo>
                  <a:cubicBezTo>
                    <a:pt x="16190" y="13870"/>
                    <a:pt x="19809" y="15122"/>
                    <a:pt x="22477" y="17625"/>
                  </a:cubicBezTo>
                  <a:cubicBezTo>
                    <a:pt x="25145" y="20130"/>
                    <a:pt x="26479" y="23519"/>
                    <a:pt x="26479" y="27795"/>
                  </a:cubicBezTo>
                  <a:cubicBezTo>
                    <a:pt x="26479" y="32199"/>
                    <a:pt x="25108" y="35626"/>
                    <a:pt x="22367" y="38075"/>
                  </a:cubicBezTo>
                  <a:cubicBezTo>
                    <a:pt x="19625" y="40506"/>
                    <a:pt x="15761" y="41721"/>
                    <a:pt x="10772" y="41721"/>
                  </a:cubicBezTo>
                  <a:cubicBezTo>
                    <a:pt x="9054" y="41721"/>
                    <a:pt x="7300" y="41574"/>
                    <a:pt x="5509" y="41282"/>
                  </a:cubicBezTo>
                  <a:cubicBezTo>
                    <a:pt x="3736" y="40989"/>
                    <a:pt x="1901" y="40551"/>
                    <a:pt x="0" y="39966"/>
                  </a:cubicBezTo>
                  <a:lnTo>
                    <a:pt x="0" y="34401"/>
                  </a:lnTo>
                  <a:cubicBezTo>
                    <a:pt x="1645" y="35297"/>
                    <a:pt x="3344" y="35963"/>
                    <a:pt x="5098" y="36403"/>
                  </a:cubicBezTo>
                  <a:cubicBezTo>
                    <a:pt x="6852" y="36841"/>
                    <a:pt x="8707" y="37060"/>
                    <a:pt x="10662" y="37060"/>
                  </a:cubicBezTo>
                  <a:cubicBezTo>
                    <a:pt x="13824" y="37060"/>
                    <a:pt x="16327" y="36229"/>
                    <a:pt x="18174" y="34566"/>
                  </a:cubicBezTo>
                  <a:cubicBezTo>
                    <a:pt x="20020" y="32902"/>
                    <a:pt x="20942" y="30645"/>
                    <a:pt x="20942" y="27795"/>
                  </a:cubicBezTo>
                  <a:cubicBezTo>
                    <a:pt x="20942" y="24945"/>
                    <a:pt x="20020" y="22688"/>
                    <a:pt x="18174" y="21025"/>
                  </a:cubicBezTo>
                  <a:cubicBezTo>
                    <a:pt x="16327" y="19361"/>
                    <a:pt x="13824" y="18530"/>
                    <a:pt x="10662" y="18530"/>
                  </a:cubicBezTo>
                  <a:cubicBezTo>
                    <a:pt x="9182" y="18530"/>
                    <a:pt x="7702" y="18695"/>
                    <a:pt x="6222" y="19024"/>
                  </a:cubicBezTo>
                  <a:cubicBezTo>
                    <a:pt x="4759" y="19353"/>
                    <a:pt x="3261" y="19865"/>
                    <a:pt x="1727" y="20558"/>
                  </a:cubicBezTo>
                  <a:lnTo>
                    <a:pt x="1727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15019">
              <a:extLst>
                <a:ext uri="{FF2B5EF4-FFF2-40B4-BE49-F238E27FC236}">
                  <a16:creationId xmlns="" xmlns:a16="http://schemas.microsoft.com/office/drawing/2014/main" id="{14852482-4B46-C906-FCD3-9C14A250B185}"/>
                </a:ext>
              </a:extLst>
            </p:cNvPr>
            <p:cNvSpPr/>
            <p:nvPr/>
          </p:nvSpPr>
          <p:spPr>
            <a:xfrm>
              <a:off x="540158" y="2410149"/>
              <a:ext cx="24369" cy="40925"/>
            </a:xfrm>
            <a:custGeom>
              <a:avLst/>
              <a:gdLst>
                <a:gd name="connsiteX0" fmla="*/ 795 w 24369"/>
                <a:gd name="connsiteY0" fmla="*/ 36264 h 40925"/>
                <a:gd name="connsiteX1" fmla="*/ 9840 w 24369"/>
                <a:gd name="connsiteY1" fmla="*/ 36264 h 40925"/>
                <a:gd name="connsiteX2" fmla="*/ 9840 w 24369"/>
                <a:gd name="connsiteY2" fmla="*/ 5043 h 40925"/>
                <a:gd name="connsiteX3" fmla="*/ 0 w 24369"/>
                <a:gd name="connsiteY3" fmla="*/ 7017 h 40925"/>
                <a:gd name="connsiteX4" fmla="*/ 0 w 24369"/>
                <a:gd name="connsiteY4" fmla="*/ 1973 h 40925"/>
                <a:gd name="connsiteX5" fmla="*/ 9786 w 24369"/>
                <a:gd name="connsiteY5" fmla="*/ 0 h 40925"/>
                <a:gd name="connsiteX6" fmla="*/ 15323 w 24369"/>
                <a:gd name="connsiteY6" fmla="*/ 0 h 40925"/>
                <a:gd name="connsiteX7" fmla="*/ 15323 w 24369"/>
                <a:gd name="connsiteY7" fmla="*/ 36264 h 40925"/>
                <a:gd name="connsiteX8" fmla="*/ 24369 w 24369"/>
                <a:gd name="connsiteY8" fmla="*/ 36264 h 40925"/>
                <a:gd name="connsiteX9" fmla="*/ 24369 w 24369"/>
                <a:gd name="connsiteY9" fmla="*/ 40925 h 40925"/>
                <a:gd name="connsiteX10" fmla="*/ 795 w 24369"/>
                <a:gd name="connsiteY10" fmla="*/ 40925 h 40925"/>
                <a:gd name="connsiteX11" fmla="*/ 795 w 24369"/>
                <a:gd name="connsiteY11" fmla="*/ 36264 h 40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69" h="40925">
                  <a:moveTo>
                    <a:pt x="795" y="36264"/>
                  </a:moveTo>
                  <a:lnTo>
                    <a:pt x="9840" y="36264"/>
                  </a:lnTo>
                  <a:lnTo>
                    <a:pt x="9840" y="5043"/>
                  </a:lnTo>
                  <a:lnTo>
                    <a:pt x="0" y="7017"/>
                  </a:lnTo>
                  <a:lnTo>
                    <a:pt x="0" y="1973"/>
                  </a:lnTo>
                  <a:lnTo>
                    <a:pt x="9786" y="0"/>
                  </a:lnTo>
                  <a:lnTo>
                    <a:pt x="15323" y="0"/>
                  </a:lnTo>
                  <a:lnTo>
                    <a:pt x="15323" y="36264"/>
                  </a:lnTo>
                  <a:lnTo>
                    <a:pt x="24369" y="36264"/>
                  </a:lnTo>
                  <a:lnTo>
                    <a:pt x="24369" y="40925"/>
                  </a:lnTo>
                  <a:lnTo>
                    <a:pt x="795" y="40925"/>
                  </a:lnTo>
                  <a:lnTo>
                    <a:pt x="795" y="36264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15020">
              <a:extLst>
                <a:ext uri="{FF2B5EF4-FFF2-40B4-BE49-F238E27FC236}">
                  <a16:creationId xmlns="" xmlns:a16="http://schemas.microsoft.com/office/drawing/2014/main" id="{D02813A6-9663-BC5E-14D9-58D437407258}"/>
                </a:ext>
              </a:extLst>
            </p:cNvPr>
            <p:cNvSpPr/>
            <p:nvPr/>
          </p:nvSpPr>
          <p:spPr>
            <a:xfrm>
              <a:off x="575710" y="2444111"/>
              <a:ext cx="5783" cy="6962"/>
            </a:xfrm>
            <a:custGeom>
              <a:avLst/>
              <a:gdLst>
                <a:gd name="connsiteX0" fmla="*/ 0 w 5783"/>
                <a:gd name="connsiteY0" fmla="*/ 0 h 6962"/>
                <a:gd name="connsiteX1" fmla="*/ 5783 w 5783"/>
                <a:gd name="connsiteY1" fmla="*/ 0 h 6962"/>
                <a:gd name="connsiteX2" fmla="*/ 5783 w 5783"/>
                <a:gd name="connsiteY2" fmla="*/ 6963 h 6962"/>
                <a:gd name="connsiteX3" fmla="*/ 0 w 5783"/>
                <a:gd name="connsiteY3" fmla="*/ 6963 h 6962"/>
                <a:gd name="connsiteX4" fmla="*/ 0 w 5783"/>
                <a:gd name="connsiteY4" fmla="*/ 0 h 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" h="6962">
                  <a:moveTo>
                    <a:pt x="0" y="0"/>
                  </a:moveTo>
                  <a:lnTo>
                    <a:pt x="5783" y="0"/>
                  </a:lnTo>
                  <a:lnTo>
                    <a:pt x="5783" y="6963"/>
                  </a:lnTo>
                  <a:lnTo>
                    <a:pt x="0" y="6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15021">
              <a:extLst>
                <a:ext uri="{FF2B5EF4-FFF2-40B4-BE49-F238E27FC236}">
                  <a16:creationId xmlns="" xmlns:a16="http://schemas.microsoft.com/office/drawing/2014/main" id="{54889B2E-83E5-7048-6146-A713E207E069}"/>
                </a:ext>
              </a:extLst>
            </p:cNvPr>
            <p:cNvSpPr/>
            <p:nvPr/>
          </p:nvSpPr>
          <p:spPr>
            <a:xfrm>
              <a:off x="591252" y="2409409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2 w 28288"/>
                <a:gd name="connsiteY1" fmla="*/ 8607 h 42459"/>
                <a:gd name="connsiteX2" fmla="*/ 5564 w 28288"/>
                <a:gd name="connsiteY2" fmla="*/ 21243 h 42459"/>
                <a:gd name="connsiteX3" fmla="*/ 7702 w 28288"/>
                <a:gd name="connsiteY3" fmla="*/ 33880 h 42459"/>
                <a:gd name="connsiteX4" fmla="*/ 14144 w 28288"/>
                <a:gd name="connsiteY4" fmla="*/ 38074 h 42459"/>
                <a:gd name="connsiteX5" fmla="*/ 20586 w 28288"/>
                <a:gd name="connsiteY5" fmla="*/ 33880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3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5" y="5792"/>
                    <a:pt x="7702" y="8607"/>
                  </a:cubicBezTo>
                  <a:cubicBezTo>
                    <a:pt x="6277" y="11402"/>
                    <a:pt x="5564" y="15615"/>
                    <a:pt x="5564" y="21243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4"/>
                    <a:pt x="14144" y="38074"/>
                  </a:cubicBezTo>
                  <a:cubicBezTo>
                    <a:pt x="17013" y="38074"/>
                    <a:pt x="19161" y="36676"/>
                    <a:pt x="20586" y="33880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5"/>
                    <a:pt x="22029" y="11402"/>
                    <a:pt x="20586" y="8607"/>
                  </a:cubicBezTo>
                  <a:cubicBezTo>
                    <a:pt x="19161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0" y="0"/>
                    <a:pt x="22230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0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3"/>
                  </a:cubicBezTo>
                  <a:cubicBezTo>
                    <a:pt x="0" y="14336"/>
                    <a:pt x="1205" y="9072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15022">
              <a:extLst>
                <a:ext uri="{FF2B5EF4-FFF2-40B4-BE49-F238E27FC236}">
                  <a16:creationId xmlns="" xmlns:a16="http://schemas.microsoft.com/office/drawing/2014/main" id="{A51167E3-E130-E5C6-FA4B-657E096B8B04}"/>
                </a:ext>
              </a:extLst>
            </p:cNvPr>
            <p:cNvSpPr/>
            <p:nvPr/>
          </p:nvSpPr>
          <p:spPr>
            <a:xfrm>
              <a:off x="626970" y="2409409"/>
              <a:ext cx="28288" cy="42459"/>
            </a:xfrm>
            <a:custGeom>
              <a:avLst/>
              <a:gdLst>
                <a:gd name="connsiteX0" fmla="*/ 14144 w 28288"/>
                <a:gd name="connsiteY0" fmla="*/ 4385 h 42459"/>
                <a:gd name="connsiteX1" fmla="*/ 7702 w 28288"/>
                <a:gd name="connsiteY1" fmla="*/ 8607 h 42459"/>
                <a:gd name="connsiteX2" fmla="*/ 5564 w 28288"/>
                <a:gd name="connsiteY2" fmla="*/ 21243 h 42459"/>
                <a:gd name="connsiteX3" fmla="*/ 7702 w 28288"/>
                <a:gd name="connsiteY3" fmla="*/ 33880 h 42459"/>
                <a:gd name="connsiteX4" fmla="*/ 14144 w 28288"/>
                <a:gd name="connsiteY4" fmla="*/ 38074 h 42459"/>
                <a:gd name="connsiteX5" fmla="*/ 20586 w 28288"/>
                <a:gd name="connsiteY5" fmla="*/ 33880 h 42459"/>
                <a:gd name="connsiteX6" fmla="*/ 22752 w 28288"/>
                <a:gd name="connsiteY6" fmla="*/ 21243 h 42459"/>
                <a:gd name="connsiteX7" fmla="*/ 20586 w 28288"/>
                <a:gd name="connsiteY7" fmla="*/ 8607 h 42459"/>
                <a:gd name="connsiteX8" fmla="*/ 14144 w 28288"/>
                <a:gd name="connsiteY8" fmla="*/ 4385 h 42459"/>
                <a:gd name="connsiteX9" fmla="*/ 14144 w 28288"/>
                <a:gd name="connsiteY9" fmla="*/ 0 h 42459"/>
                <a:gd name="connsiteX10" fmla="*/ 24643 w 28288"/>
                <a:gd name="connsiteY10" fmla="*/ 5454 h 42459"/>
                <a:gd name="connsiteX11" fmla="*/ 28289 w 28288"/>
                <a:gd name="connsiteY11" fmla="*/ 21243 h 42459"/>
                <a:gd name="connsiteX12" fmla="*/ 24643 w 28288"/>
                <a:gd name="connsiteY12" fmla="*/ 37033 h 42459"/>
                <a:gd name="connsiteX13" fmla="*/ 14144 w 28288"/>
                <a:gd name="connsiteY13" fmla="*/ 42460 h 42459"/>
                <a:gd name="connsiteX14" fmla="*/ 3618 w 28288"/>
                <a:gd name="connsiteY14" fmla="*/ 37033 h 42459"/>
                <a:gd name="connsiteX15" fmla="*/ 0 w 28288"/>
                <a:gd name="connsiteY15" fmla="*/ 21243 h 42459"/>
                <a:gd name="connsiteX16" fmla="*/ 3618 w 28288"/>
                <a:gd name="connsiteY16" fmla="*/ 5454 h 42459"/>
                <a:gd name="connsiteX17" fmla="*/ 14144 w 28288"/>
                <a:gd name="connsiteY17" fmla="*/ 0 h 4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288" h="42459">
                  <a:moveTo>
                    <a:pt x="14144" y="4385"/>
                  </a:moveTo>
                  <a:cubicBezTo>
                    <a:pt x="11293" y="4385"/>
                    <a:pt x="9145" y="5792"/>
                    <a:pt x="7702" y="8607"/>
                  </a:cubicBezTo>
                  <a:cubicBezTo>
                    <a:pt x="6277" y="11402"/>
                    <a:pt x="5564" y="15615"/>
                    <a:pt x="5564" y="21243"/>
                  </a:cubicBezTo>
                  <a:cubicBezTo>
                    <a:pt x="5564" y="26854"/>
                    <a:pt x="6277" y="31066"/>
                    <a:pt x="7702" y="33880"/>
                  </a:cubicBezTo>
                  <a:cubicBezTo>
                    <a:pt x="9145" y="36676"/>
                    <a:pt x="11293" y="38074"/>
                    <a:pt x="14144" y="38074"/>
                  </a:cubicBezTo>
                  <a:cubicBezTo>
                    <a:pt x="17013" y="38074"/>
                    <a:pt x="19160" y="36676"/>
                    <a:pt x="20586" y="33880"/>
                  </a:cubicBezTo>
                  <a:cubicBezTo>
                    <a:pt x="22029" y="31066"/>
                    <a:pt x="22752" y="26854"/>
                    <a:pt x="22752" y="21243"/>
                  </a:cubicBezTo>
                  <a:cubicBezTo>
                    <a:pt x="22752" y="15615"/>
                    <a:pt x="22029" y="11402"/>
                    <a:pt x="20586" y="8607"/>
                  </a:cubicBezTo>
                  <a:cubicBezTo>
                    <a:pt x="19160" y="5792"/>
                    <a:pt x="17013" y="4385"/>
                    <a:pt x="14144" y="4385"/>
                  </a:cubicBezTo>
                  <a:moveTo>
                    <a:pt x="14144" y="0"/>
                  </a:moveTo>
                  <a:cubicBezTo>
                    <a:pt x="18730" y="0"/>
                    <a:pt x="22231" y="1818"/>
                    <a:pt x="24643" y="5454"/>
                  </a:cubicBezTo>
                  <a:cubicBezTo>
                    <a:pt x="27074" y="9072"/>
                    <a:pt x="28289" y="14336"/>
                    <a:pt x="28289" y="21243"/>
                  </a:cubicBezTo>
                  <a:cubicBezTo>
                    <a:pt x="28289" y="28132"/>
                    <a:pt x="27074" y="33396"/>
                    <a:pt x="24643" y="37033"/>
                  </a:cubicBezTo>
                  <a:cubicBezTo>
                    <a:pt x="22231" y="40650"/>
                    <a:pt x="18730" y="42460"/>
                    <a:pt x="14144" y="42460"/>
                  </a:cubicBezTo>
                  <a:cubicBezTo>
                    <a:pt x="9557" y="42460"/>
                    <a:pt x="6049" y="40650"/>
                    <a:pt x="3618" y="37033"/>
                  </a:cubicBezTo>
                  <a:cubicBezTo>
                    <a:pt x="1205" y="33396"/>
                    <a:pt x="0" y="28132"/>
                    <a:pt x="0" y="21243"/>
                  </a:cubicBezTo>
                  <a:cubicBezTo>
                    <a:pt x="0" y="14336"/>
                    <a:pt x="1205" y="9072"/>
                    <a:pt x="3618" y="5454"/>
                  </a:cubicBezTo>
                  <a:cubicBezTo>
                    <a:pt x="6049" y="1818"/>
                    <a:pt x="9557" y="0"/>
                    <a:pt x="14144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15023">
              <a:extLst>
                <a:ext uri="{FF2B5EF4-FFF2-40B4-BE49-F238E27FC236}">
                  <a16:creationId xmlns="" xmlns:a16="http://schemas.microsoft.com/office/drawing/2014/main" id="{81759002-2C8E-20A4-B58B-45DADBCCBC33}"/>
                </a:ext>
              </a:extLst>
            </p:cNvPr>
            <p:cNvSpPr/>
            <p:nvPr/>
          </p:nvSpPr>
          <p:spPr>
            <a:xfrm>
              <a:off x="392340" y="2993224"/>
              <a:ext cx="50532" cy="36039"/>
            </a:xfrm>
            <a:custGeom>
              <a:avLst/>
              <a:gdLst>
                <a:gd name="connsiteX0" fmla="*/ 2975 w 50532"/>
                <a:gd name="connsiteY0" fmla="*/ 0 h 36039"/>
                <a:gd name="connsiteX1" fmla="*/ 4767 w 50532"/>
                <a:gd name="connsiteY1" fmla="*/ 342 h 36039"/>
                <a:gd name="connsiteX2" fmla="*/ 34591 w 50532"/>
                <a:gd name="connsiteY2" fmla="*/ 7818 h 36039"/>
                <a:gd name="connsiteX3" fmla="*/ 45879 w 50532"/>
                <a:gd name="connsiteY3" fmla="*/ 14796 h 36039"/>
                <a:gd name="connsiteX4" fmla="*/ 50532 w 50532"/>
                <a:gd name="connsiteY4" fmla="*/ 26124 h 36039"/>
                <a:gd name="connsiteX5" fmla="*/ 48587 w 50532"/>
                <a:gd name="connsiteY5" fmla="*/ 32073 h 36039"/>
                <a:gd name="connsiteX6" fmla="*/ 43744 w 50532"/>
                <a:gd name="connsiteY6" fmla="*/ 34399 h 36039"/>
                <a:gd name="connsiteX7" fmla="*/ 39892 w 50532"/>
                <a:gd name="connsiteY7" fmla="*/ 33027 h 36039"/>
                <a:gd name="connsiteX8" fmla="*/ 38671 w 50532"/>
                <a:gd name="connsiteY8" fmla="*/ 30014 h 36039"/>
                <a:gd name="connsiteX9" fmla="*/ 38824 w 50532"/>
                <a:gd name="connsiteY9" fmla="*/ 28908 h 36039"/>
                <a:gd name="connsiteX10" fmla="*/ 39625 w 50532"/>
                <a:gd name="connsiteY10" fmla="*/ 27725 h 36039"/>
                <a:gd name="connsiteX11" fmla="*/ 41379 w 50532"/>
                <a:gd name="connsiteY11" fmla="*/ 27115 h 36039"/>
                <a:gd name="connsiteX12" fmla="*/ 44583 w 50532"/>
                <a:gd name="connsiteY12" fmla="*/ 28678 h 36039"/>
                <a:gd name="connsiteX13" fmla="*/ 45383 w 50532"/>
                <a:gd name="connsiteY13" fmla="*/ 30166 h 36039"/>
                <a:gd name="connsiteX14" fmla="*/ 45536 w 50532"/>
                <a:gd name="connsiteY14" fmla="*/ 32034 h 36039"/>
                <a:gd name="connsiteX15" fmla="*/ 47328 w 50532"/>
                <a:gd name="connsiteY15" fmla="*/ 30738 h 36039"/>
                <a:gd name="connsiteX16" fmla="*/ 48320 w 50532"/>
                <a:gd name="connsiteY16" fmla="*/ 28946 h 36039"/>
                <a:gd name="connsiteX17" fmla="*/ 48701 w 50532"/>
                <a:gd name="connsiteY17" fmla="*/ 27382 h 36039"/>
                <a:gd name="connsiteX18" fmla="*/ 48816 w 50532"/>
                <a:gd name="connsiteY18" fmla="*/ 26124 h 36039"/>
                <a:gd name="connsiteX19" fmla="*/ 43896 w 50532"/>
                <a:gd name="connsiteY19" fmla="*/ 17504 h 36039"/>
                <a:gd name="connsiteX20" fmla="*/ 40921 w 50532"/>
                <a:gd name="connsiteY20" fmla="*/ 15598 h 36039"/>
                <a:gd name="connsiteX21" fmla="*/ 37680 w 50532"/>
                <a:gd name="connsiteY21" fmla="*/ 14149 h 36039"/>
                <a:gd name="connsiteX22" fmla="*/ 34972 w 50532"/>
                <a:gd name="connsiteY22" fmla="*/ 13271 h 36039"/>
                <a:gd name="connsiteX23" fmla="*/ 31845 w 50532"/>
                <a:gd name="connsiteY23" fmla="*/ 12433 h 36039"/>
                <a:gd name="connsiteX24" fmla="*/ 35392 w 50532"/>
                <a:gd name="connsiteY24" fmla="*/ 20326 h 36039"/>
                <a:gd name="connsiteX25" fmla="*/ 34896 w 50532"/>
                <a:gd name="connsiteY25" fmla="*/ 23797 h 36039"/>
                <a:gd name="connsiteX26" fmla="*/ 33370 w 50532"/>
                <a:gd name="connsiteY26" fmla="*/ 26810 h 36039"/>
                <a:gd name="connsiteX27" fmla="*/ 30434 w 50532"/>
                <a:gd name="connsiteY27" fmla="*/ 29060 h 36039"/>
                <a:gd name="connsiteX28" fmla="*/ 26086 w 50532"/>
                <a:gd name="connsiteY28" fmla="*/ 29861 h 36039"/>
                <a:gd name="connsiteX29" fmla="*/ 19870 w 50532"/>
                <a:gd name="connsiteY29" fmla="*/ 28831 h 36039"/>
                <a:gd name="connsiteX30" fmla="*/ 9687 w 50532"/>
                <a:gd name="connsiteY30" fmla="*/ 25322 h 36039"/>
                <a:gd name="connsiteX31" fmla="*/ 4195 w 50532"/>
                <a:gd name="connsiteY31" fmla="*/ 23988 h 36039"/>
                <a:gd name="connsiteX32" fmla="*/ 2784 w 50532"/>
                <a:gd name="connsiteY32" fmla="*/ 24178 h 36039"/>
                <a:gd name="connsiteX33" fmla="*/ 2021 w 50532"/>
                <a:gd name="connsiteY33" fmla="*/ 24750 h 36039"/>
                <a:gd name="connsiteX34" fmla="*/ 1754 w 50532"/>
                <a:gd name="connsiteY34" fmla="*/ 25360 h 36039"/>
                <a:gd name="connsiteX35" fmla="*/ 1716 w 50532"/>
                <a:gd name="connsiteY35" fmla="*/ 25933 h 36039"/>
                <a:gd name="connsiteX36" fmla="*/ 4005 w 50532"/>
                <a:gd name="connsiteY36" fmla="*/ 30280 h 36039"/>
                <a:gd name="connsiteX37" fmla="*/ 11403 w 50532"/>
                <a:gd name="connsiteY37" fmla="*/ 33827 h 36039"/>
                <a:gd name="connsiteX38" fmla="*/ 12585 w 50532"/>
                <a:gd name="connsiteY38" fmla="*/ 34323 h 36039"/>
                <a:gd name="connsiteX39" fmla="*/ 12814 w 50532"/>
                <a:gd name="connsiteY39" fmla="*/ 35086 h 36039"/>
                <a:gd name="connsiteX40" fmla="*/ 12013 w 50532"/>
                <a:gd name="connsiteY40" fmla="*/ 36039 h 36039"/>
                <a:gd name="connsiteX41" fmla="*/ 10526 w 50532"/>
                <a:gd name="connsiteY41" fmla="*/ 35696 h 36039"/>
                <a:gd name="connsiteX42" fmla="*/ 7513 w 50532"/>
                <a:gd name="connsiteY42" fmla="*/ 34552 h 36039"/>
                <a:gd name="connsiteX43" fmla="*/ 4043 w 50532"/>
                <a:gd name="connsiteY43" fmla="*/ 32568 h 36039"/>
                <a:gd name="connsiteX44" fmla="*/ 1182 w 50532"/>
                <a:gd name="connsiteY44" fmla="*/ 29632 h 36039"/>
                <a:gd name="connsiteX45" fmla="*/ 0 w 50532"/>
                <a:gd name="connsiteY45" fmla="*/ 25704 h 36039"/>
                <a:gd name="connsiteX46" fmla="*/ 1869 w 50532"/>
                <a:gd name="connsiteY46" fmla="*/ 21089 h 36039"/>
                <a:gd name="connsiteX47" fmla="*/ 6407 w 50532"/>
                <a:gd name="connsiteY47" fmla="*/ 19297 h 36039"/>
                <a:gd name="connsiteX48" fmla="*/ 8505 w 50532"/>
                <a:gd name="connsiteY48" fmla="*/ 19602 h 36039"/>
                <a:gd name="connsiteX49" fmla="*/ 12013 w 50532"/>
                <a:gd name="connsiteY49" fmla="*/ 20860 h 36039"/>
                <a:gd name="connsiteX50" fmla="*/ 27344 w 50532"/>
                <a:gd name="connsiteY50" fmla="*/ 24865 h 36039"/>
                <a:gd name="connsiteX51" fmla="*/ 29595 w 50532"/>
                <a:gd name="connsiteY51" fmla="*/ 24675 h 36039"/>
                <a:gd name="connsiteX52" fmla="*/ 31578 w 50532"/>
                <a:gd name="connsiteY52" fmla="*/ 23950 h 36039"/>
                <a:gd name="connsiteX53" fmla="*/ 33103 w 50532"/>
                <a:gd name="connsiteY53" fmla="*/ 22463 h 36039"/>
                <a:gd name="connsiteX54" fmla="*/ 33637 w 50532"/>
                <a:gd name="connsiteY54" fmla="*/ 20022 h 36039"/>
                <a:gd name="connsiteX55" fmla="*/ 32798 w 50532"/>
                <a:gd name="connsiteY55" fmla="*/ 16551 h 36039"/>
                <a:gd name="connsiteX56" fmla="*/ 30739 w 50532"/>
                <a:gd name="connsiteY56" fmla="*/ 13767 h 36039"/>
                <a:gd name="connsiteX57" fmla="*/ 28565 w 50532"/>
                <a:gd name="connsiteY57" fmla="*/ 12012 h 36039"/>
                <a:gd name="connsiteX58" fmla="*/ 27001 w 50532"/>
                <a:gd name="connsiteY58" fmla="*/ 11174 h 36039"/>
                <a:gd name="connsiteX59" fmla="*/ 12967 w 50532"/>
                <a:gd name="connsiteY59" fmla="*/ 7665 h 36039"/>
                <a:gd name="connsiteX60" fmla="*/ 6712 w 50532"/>
                <a:gd name="connsiteY60" fmla="*/ 6101 h 36039"/>
                <a:gd name="connsiteX61" fmla="*/ 2479 w 50532"/>
                <a:gd name="connsiteY61" fmla="*/ 5034 h 36039"/>
                <a:gd name="connsiteX62" fmla="*/ 1259 w 50532"/>
                <a:gd name="connsiteY62" fmla="*/ 3775 h 36039"/>
                <a:gd name="connsiteX63" fmla="*/ 839 w 50532"/>
                <a:gd name="connsiteY63" fmla="*/ 2288 h 36039"/>
                <a:gd name="connsiteX64" fmla="*/ 1411 w 50532"/>
                <a:gd name="connsiteY64" fmla="*/ 686 h 36039"/>
                <a:gd name="connsiteX65" fmla="*/ 2975 w 50532"/>
                <a:gd name="connsiteY65" fmla="*/ 0 h 36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32" h="36039">
                  <a:moveTo>
                    <a:pt x="2975" y="0"/>
                  </a:moveTo>
                  <a:cubicBezTo>
                    <a:pt x="3331" y="0"/>
                    <a:pt x="3928" y="114"/>
                    <a:pt x="4767" y="342"/>
                  </a:cubicBezTo>
                  <a:lnTo>
                    <a:pt x="34591" y="7818"/>
                  </a:lnTo>
                  <a:cubicBezTo>
                    <a:pt x="39015" y="8911"/>
                    <a:pt x="42777" y="11238"/>
                    <a:pt x="45879" y="14796"/>
                  </a:cubicBezTo>
                  <a:cubicBezTo>
                    <a:pt x="48981" y="18331"/>
                    <a:pt x="50532" y="22106"/>
                    <a:pt x="50532" y="26124"/>
                  </a:cubicBezTo>
                  <a:cubicBezTo>
                    <a:pt x="50532" y="28539"/>
                    <a:pt x="49884" y="30522"/>
                    <a:pt x="48587" y="32073"/>
                  </a:cubicBezTo>
                  <a:cubicBezTo>
                    <a:pt x="47316" y="33623"/>
                    <a:pt x="45701" y="34399"/>
                    <a:pt x="43744" y="34399"/>
                  </a:cubicBezTo>
                  <a:cubicBezTo>
                    <a:pt x="42015" y="34399"/>
                    <a:pt x="40731" y="33942"/>
                    <a:pt x="39892" y="33027"/>
                  </a:cubicBezTo>
                  <a:cubicBezTo>
                    <a:pt x="39078" y="32111"/>
                    <a:pt x="38671" y="31107"/>
                    <a:pt x="38671" y="30014"/>
                  </a:cubicBezTo>
                  <a:cubicBezTo>
                    <a:pt x="38671" y="29658"/>
                    <a:pt x="38722" y="29289"/>
                    <a:pt x="38824" y="28908"/>
                  </a:cubicBezTo>
                  <a:cubicBezTo>
                    <a:pt x="38926" y="28526"/>
                    <a:pt x="39192" y="28131"/>
                    <a:pt x="39625" y="27725"/>
                  </a:cubicBezTo>
                  <a:cubicBezTo>
                    <a:pt x="40057" y="27319"/>
                    <a:pt x="40642" y="27115"/>
                    <a:pt x="41379" y="27115"/>
                  </a:cubicBezTo>
                  <a:cubicBezTo>
                    <a:pt x="42574" y="27115"/>
                    <a:pt x="43642" y="27636"/>
                    <a:pt x="44583" y="28678"/>
                  </a:cubicBezTo>
                  <a:cubicBezTo>
                    <a:pt x="45015" y="29186"/>
                    <a:pt x="45282" y="29682"/>
                    <a:pt x="45383" y="30166"/>
                  </a:cubicBezTo>
                  <a:cubicBezTo>
                    <a:pt x="45485" y="30624"/>
                    <a:pt x="45536" y="31247"/>
                    <a:pt x="45536" y="32034"/>
                  </a:cubicBezTo>
                  <a:cubicBezTo>
                    <a:pt x="46248" y="31730"/>
                    <a:pt x="46845" y="31298"/>
                    <a:pt x="47328" y="30738"/>
                  </a:cubicBezTo>
                  <a:cubicBezTo>
                    <a:pt x="47811" y="30179"/>
                    <a:pt x="48142" y="29582"/>
                    <a:pt x="48320" y="28946"/>
                  </a:cubicBezTo>
                  <a:cubicBezTo>
                    <a:pt x="48523" y="28310"/>
                    <a:pt x="48651" y="27789"/>
                    <a:pt x="48701" y="27382"/>
                  </a:cubicBezTo>
                  <a:cubicBezTo>
                    <a:pt x="48778" y="26949"/>
                    <a:pt x="48816" y="26530"/>
                    <a:pt x="48816" y="26124"/>
                  </a:cubicBezTo>
                  <a:cubicBezTo>
                    <a:pt x="48816" y="22869"/>
                    <a:pt x="47176" y="19996"/>
                    <a:pt x="43896" y="17504"/>
                  </a:cubicBezTo>
                  <a:cubicBezTo>
                    <a:pt x="42905" y="16767"/>
                    <a:pt x="41913" y="16132"/>
                    <a:pt x="40921" y="15598"/>
                  </a:cubicBezTo>
                  <a:cubicBezTo>
                    <a:pt x="39955" y="15038"/>
                    <a:pt x="38875" y="14555"/>
                    <a:pt x="37680" y="14149"/>
                  </a:cubicBezTo>
                  <a:cubicBezTo>
                    <a:pt x="36510" y="13742"/>
                    <a:pt x="35608" y="13450"/>
                    <a:pt x="34972" y="13271"/>
                  </a:cubicBezTo>
                  <a:cubicBezTo>
                    <a:pt x="34336" y="13068"/>
                    <a:pt x="33294" y="12789"/>
                    <a:pt x="31845" y="12433"/>
                  </a:cubicBezTo>
                  <a:cubicBezTo>
                    <a:pt x="34209" y="14797"/>
                    <a:pt x="35392" y="17429"/>
                    <a:pt x="35392" y="20326"/>
                  </a:cubicBezTo>
                  <a:cubicBezTo>
                    <a:pt x="35392" y="21547"/>
                    <a:pt x="35226" y="22704"/>
                    <a:pt x="34896" y="23797"/>
                  </a:cubicBezTo>
                  <a:cubicBezTo>
                    <a:pt x="34565" y="24865"/>
                    <a:pt x="34057" y="25869"/>
                    <a:pt x="33370" y="26810"/>
                  </a:cubicBezTo>
                  <a:cubicBezTo>
                    <a:pt x="32658" y="27751"/>
                    <a:pt x="31679" y="28501"/>
                    <a:pt x="30434" y="29060"/>
                  </a:cubicBezTo>
                  <a:cubicBezTo>
                    <a:pt x="29188" y="29594"/>
                    <a:pt x="27739" y="29861"/>
                    <a:pt x="26086" y="29861"/>
                  </a:cubicBezTo>
                  <a:cubicBezTo>
                    <a:pt x="24332" y="29861"/>
                    <a:pt x="22260" y="29518"/>
                    <a:pt x="19870" y="28831"/>
                  </a:cubicBezTo>
                  <a:cubicBezTo>
                    <a:pt x="17480" y="28145"/>
                    <a:pt x="14085" y="26975"/>
                    <a:pt x="9687" y="25322"/>
                  </a:cubicBezTo>
                  <a:cubicBezTo>
                    <a:pt x="7221" y="24433"/>
                    <a:pt x="5390" y="23988"/>
                    <a:pt x="4195" y="23988"/>
                  </a:cubicBezTo>
                  <a:cubicBezTo>
                    <a:pt x="3610" y="23988"/>
                    <a:pt x="3140" y="24052"/>
                    <a:pt x="2784" y="24178"/>
                  </a:cubicBezTo>
                  <a:cubicBezTo>
                    <a:pt x="2403" y="24305"/>
                    <a:pt x="2148" y="24496"/>
                    <a:pt x="2021" y="24750"/>
                  </a:cubicBezTo>
                  <a:cubicBezTo>
                    <a:pt x="1869" y="25005"/>
                    <a:pt x="1780" y="25207"/>
                    <a:pt x="1754" y="25360"/>
                  </a:cubicBezTo>
                  <a:cubicBezTo>
                    <a:pt x="1729" y="25487"/>
                    <a:pt x="1716" y="25679"/>
                    <a:pt x="1716" y="25933"/>
                  </a:cubicBezTo>
                  <a:cubicBezTo>
                    <a:pt x="1716" y="27434"/>
                    <a:pt x="2479" y="28882"/>
                    <a:pt x="4005" y="30280"/>
                  </a:cubicBezTo>
                  <a:cubicBezTo>
                    <a:pt x="5530" y="31679"/>
                    <a:pt x="7996" y="32861"/>
                    <a:pt x="11403" y="33827"/>
                  </a:cubicBezTo>
                  <a:cubicBezTo>
                    <a:pt x="12039" y="34031"/>
                    <a:pt x="12433" y="34197"/>
                    <a:pt x="12585" y="34323"/>
                  </a:cubicBezTo>
                  <a:cubicBezTo>
                    <a:pt x="12738" y="34450"/>
                    <a:pt x="12814" y="34705"/>
                    <a:pt x="12814" y="35086"/>
                  </a:cubicBezTo>
                  <a:cubicBezTo>
                    <a:pt x="12789" y="35722"/>
                    <a:pt x="12522" y="36039"/>
                    <a:pt x="12013" y="36039"/>
                  </a:cubicBezTo>
                  <a:cubicBezTo>
                    <a:pt x="11810" y="36039"/>
                    <a:pt x="11314" y="35924"/>
                    <a:pt x="10526" y="35696"/>
                  </a:cubicBezTo>
                  <a:cubicBezTo>
                    <a:pt x="9712" y="35467"/>
                    <a:pt x="8708" y="35086"/>
                    <a:pt x="7513" y="34552"/>
                  </a:cubicBezTo>
                  <a:cubicBezTo>
                    <a:pt x="6293" y="33993"/>
                    <a:pt x="5136" y="33332"/>
                    <a:pt x="4043" y="32568"/>
                  </a:cubicBezTo>
                  <a:cubicBezTo>
                    <a:pt x="2924" y="31806"/>
                    <a:pt x="1970" y="30826"/>
                    <a:pt x="1182" y="29632"/>
                  </a:cubicBezTo>
                  <a:cubicBezTo>
                    <a:pt x="394" y="28412"/>
                    <a:pt x="0" y="27102"/>
                    <a:pt x="0" y="25704"/>
                  </a:cubicBezTo>
                  <a:cubicBezTo>
                    <a:pt x="0" y="23797"/>
                    <a:pt x="623" y="22259"/>
                    <a:pt x="1869" y="21089"/>
                  </a:cubicBezTo>
                  <a:cubicBezTo>
                    <a:pt x="3089" y="19894"/>
                    <a:pt x="4602" y="19297"/>
                    <a:pt x="6407" y="19297"/>
                  </a:cubicBezTo>
                  <a:cubicBezTo>
                    <a:pt x="7144" y="19297"/>
                    <a:pt x="7844" y="19399"/>
                    <a:pt x="8505" y="19602"/>
                  </a:cubicBezTo>
                  <a:cubicBezTo>
                    <a:pt x="9140" y="19780"/>
                    <a:pt x="10310" y="20200"/>
                    <a:pt x="12013" y="20860"/>
                  </a:cubicBezTo>
                  <a:cubicBezTo>
                    <a:pt x="18878" y="23531"/>
                    <a:pt x="23988" y="24865"/>
                    <a:pt x="27344" y="24865"/>
                  </a:cubicBezTo>
                  <a:cubicBezTo>
                    <a:pt x="28158" y="24865"/>
                    <a:pt x="28908" y="24801"/>
                    <a:pt x="29595" y="24675"/>
                  </a:cubicBezTo>
                  <a:cubicBezTo>
                    <a:pt x="30256" y="24522"/>
                    <a:pt x="30917" y="24280"/>
                    <a:pt x="31578" y="23950"/>
                  </a:cubicBezTo>
                  <a:cubicBezTo>
                    <a:pt x="32213" y="23620"/>
                    <a:pt x="32722" y="23123"/>
                    <a:pt x="33103" y="22463"/>
                  </a:cubicBezTo>
                  <a:cubicBezTo>
                    <a:pt x="33459" y="21776"/>
                    <a:pt x="33637" y="20962"/>
                    <a:pt x="33637" y="20022"/>
                  </a:cubicBezTo>
                  <a:cubicBezTo>
                    <a:pt x="33637" y="18827"/>
                    <a:pt x="33357" y="17670"/>
                    <a:pt x="32798" y="16551"/>
                  </a:cubicBezTo>
                  <a:cubicBezTo>
                    <a:pt x="32213" y="15407"/>
                    <a:pt x="31527" y="14479"/>
                    <a:pt x="30739" y="13767"/>
                  </a:cubicBezTo>
                  <a:cubicBezTo>
                    <a:pt x="29951" y="13029"/>
                    <a:pt x="29226" y="12444"/>
                    <a:pt x="28565" y="12012"/>
                  </a:cubicBezTo>
                  <a:cubicBezTo>
                    <a:pt x="27878" y="11555"/>
                    <a:pt x="27357" y="11276"/>
                    <a:pt x="27001" y="11174"/>
                  </a:cubicBezTo>
                  <a:lnTo>
                    <a:pt x="12967" y="7665"/>
                  </a:lnTo>
                  <a:lnTo>
                    <a:pt x="6712" y="6101"/>
                  </a:lnTo>
                  <a:cubicBezTo>
                    <a:pt x="4449" y="5619"/>
                    <a:pt x="3038" y="5262"/>
                    <a:pt x="2479" y="5034"/>
                  </a:cubicBezTo>
                  <a:cubicBezTo>
                    <a:pt x="1945" y="4728"/>
                    <a:pt x="1538" y="4309"/>
                    <a:pt x="1259" y="3775"/>
                  </a:cubicBezTo>
                  <a:cubicBezTo>
                    <a:pt x="979" y="3241"/>
                    <a:pt x="839" y="2746"/>
                    <a:pt x="839" y="2288"/>
                  </a:cubicBezTo>
                  <a:cubicBezTo>
                    <a:pt x="839" y="1652"/>
                    <a:pt x="1030" y="1118"/>
                    <a:pt x="1411" y="686"/>
                  </a:cubicBezTo>
                  <a:cubicBezTo>
                    <a:pt x="1792" y="229"/>
                    <a:pt x="2314" y="0"/>
                    <a:pt x="2975" y="0"/>
                  </a:cubicBezTo>
                  <a:close/>
                </a:path>
              </a:pathLst>
            </a:custGeom>
            <a:solidFill>
              <a:srgbClr val="000000"/>
            </a:solidFill>
            <a:ln w="11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15024">
              <a:extLst>
                <a:ext uri="{FF2B5EF4-FFF2-40B4-BE49-F238E27FC236}">
                  <a16:creationId xmlns="" xmlns:a16="http://schemas.microsoft.com/office/drawing/2014/main" id="{B329F253-8AFA-B3BD-E595-9C33945F2B34}"/>
                </a:ext>
              </a:extLst>
            </p:cNvPr>
            <p:cNvSpPr/>
            <p:nvPr/>
          </p:nvSpPr>
          <p:spPr>
            <a:xfrm>
              <a:off x="750089" y="3761830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15025">
              <a:extLst>
                <a:ext uri="{FF2B5EF4-FFF2-40B4-BE49-F238E27FC236}">
                  <a16:creationId xmlns="" xmlns:a16="http://schemas.microsoft.com/office/drawing/2014/main" id="{A5E2CA3D-56D5-9103-FC05-A0CC6B5CC6E3}"/>
                </a:ext>
              </a:extLst>
            </p:cNvPr>
            <p:cNvSpPr/>
            <p:nvPr/>
          </p:nvSpPr>
          <p:spPr>
            <a:xfrm>
              <a:off x="980934" y="3016953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5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15026">
              <a:extLst>
                <a:ext uri="{FF2B5EF4-FFF2-40B4-BE49-F238E27FC236}">
                  <a16:creationId xmlns="" xmlns:a16="http://schemas.microsoft.com/office/drawing/2014/main" id="{C2FE5113-A427-0007-D1A9-D4E270B70D83}"/>
                </a:ext>
              </a:extLst>
            </p:cNvPr>
            <p:cNvSpPr/>
            <p:nvPr/>
          </p:nvSpPr>
          <p:spPr>
            <a:xfrm>
              <a:off x="1211780" y="287419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15027">
              <a:extLst>
                <a:ext uri="{FF2B5EF4-FFF2-40B4-BE49-F238E27FC236}">
                  <a16:creationId xmlns="" xmlns:a16="http://schemas.microsoft.com/office/drawing/2014/main" id="{512A8DFA-8A7C-837C-B87E-3A114B90BF33}"/>
                </a:ext>
              </a:extLst>
            </p:cNvPr>
            <p:cNvSpPr/>
            <p:nvPr/>
          </p:nvSpPr>
          <p:spPr>
            <a:xfrm>
              <a:off x="1442625" y="2330951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15028">
              <a:extLst>
                <a:ext uri="{FF2B5EF4-FFF2-40B4-BE49-F238E27FC236}">
                  <a16:creationId xmlns="" xmlns:a16="http://schemas.microsoft.com/office/drawing/2014/main" id="{815C4794-5F48-12F6-3F67-11529C637B1E}"/>
                </a:ext>
              </a:extLst>
            </p:cNvPr>
            <p:cNvSpPr/>
            <p:nvPr/>
          </p:nvSpPr>
          <p:spPr>
            <a:xfrm>
              <a:off x="1673469" y="2224708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15029">
              <a:extLst>
                <a:ext uri="{FF2B5EF4-FFF2-40B4-BE49-F238E27FC236}">
                  <a16:creationId xmlns="" xmlns:a16="http://schemas.microsoft.com/office/drawing/2014/main" id="{5A2E4D12-F192-BF09-2116-D6F095C39DD5}"/>
                </a:ext>
              </a:extLst>
            </p:cNvPr>
            <p:cNvSpPr/>
            <p:nvPr/>
          </p:nvSpPr>
          <p:spPr>
            <a:xfrm>
              <a:off x="1904312" y="246772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15030">
              <a:extLst>
                <a:ext uri="{FF2B5EF4-FFF2-40B4-BE49-F238E27FC236}">
                  <a16:creationId xmlns="" xmlns:a16="http://schemas.microsoft.com/office/drawing/2014/main" id="{575EBB8C-408F-ED8D-53A6-8EF2FBC64F23}"/>
                </a:ext>
              </a:extLst>
            </p:cNvPr>
            <p:cNvSpPr/>
            <p:nvPr/>
          </p:nvSpPr>
          <p:spPr>
            <a:xfrm>
              <a:off x="2135166" y="239329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15031">
              <a:extLst>
                <a:ext uri="{FF2B5EF4-FFF2-40B4-BE49-F238E27FC236}">
                  <a16:creationId xmlns="" xmlns:a16="http://schemas.microsoft.com/office/drawing/2014/main" id="{FA811893-A2CE-AE5B-19C3-800D7E44B65A}"/>
                </a:ext>
              </a:extLst>
            </p:cNvPr>
            <p:cNvSpPr/>
            <p:nvPr/>
          </p:nvSpPr>
          <p:spPr>
            <a:xfrm>
              <a:off x="2366009" y="2610054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4" y="34104"/>
                    <a:pt x="0" y="26470"/>
                    <a:pt x="0" y="17052"/>
                  </a:cubicBezTo>
                  <a:cubicBezTo>
                    <a:pt x="0" y="7634"/>
                    <a:pt x="7634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15032">
              <a:extLst>
                <a:ext uri="{FF2B5EF4-FFF2-40B4-BE49-F238E27FC236}">
                  <a16:creationId xmlns="" xmlns:a16="http://schemas.microsoft.com/office/drawing/2014/main" id="{5B954199-4A8B-6764-7B1B-A76DDC764E8D}"/>
                </a:ext>
              </a:extLst>
            </p:cNvPr>
            <p:cNvSpPr/>
            <p:nvPr/>
          </p:nvSpPr>
          <p:spPr>
            <a:xfrm>
              <a:off x="2596852" y="3012715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4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15033">
              <a:extLst>
                <a:ext uri="{FF2B5EF4-FFF2-40B4-BE49-F238E27FC236}">
                  <a16:creationId xmlns="" xmlns:a16="http://schemas.microsoft.com/office/drawing/2014/main" id="{0D0B64B1-6BC3-241C-2787-D63FBC638C73}"/>
                </a:ext>
              </a:extLst>
            </p:cNvPr>
            <p:cNvSpPr/>
            <p:nvPr/>
          </p:nvSpPr>
          <p:spPr>
            <a:xfrm>
              <a:off x="2827695" y="3009694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5" y="0"/>
                    <a:pt x="17052" y="0"/>
                  </a:cubicBezTo>
                  <a:cubicBezTo>
                    <a:pt x="26470" y="0"/>
                    <a:pt x="34104" y="7634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15034">
              <a:extLst>
                <a:ext uri="{FF2B5EF4-FFF2-40B4-BE49-F238E27FC236}">
                  <a16:creationId xmlns="" xmlns:a16="http://schemas.microsoft.com/office/drawing/2014/main" id="{63D27045-C91C-0A26-7232-5BA8E6DCC778}"/>
                </a:ext>
              </a:extLst>
            </p:cNvPr>
            <p:cNvSpPr/>
            <p:nvPr/>
          </p:nvSpPr>
          <p:spPr>
            <a:xfrm>
              <a:off x="3058538" y="3382326"/>
              <a:ext cx="34104" cy="34104"/>
            </a:xfrm>
            <a:custGeom>
              <a:avLst/>
              <a:gdLst>
                <a:gd name="connsiteX0" fmla="*/ 34104 w 34104"/>
                <a:gd name="connsiteY0" fmla="*/ 17052 h 34104"/>
                <a:gd name="connsiteX1" fmla="*/ 17052 w 34104"/>
                <a:gd name="connsiteY1" fmla="*/ 34104 h 34104"/>
                <a:gd name="connsiteX2" fmla="*/ 0 w 34104"/>
                <a:gd name="connsiteY2" fmla="*/ 17052 h 34104"/>
                <a:gd name="connsiteX3" fmla="*/ 17052 w 34104"/>
                <a:gd name="connsiteY3" fmla="*/ 0 h 34104"/>
                <a:gd name="connsiteX4" fmla="*/ 34104 w 34104"/>
                <a:gd name="connsiteY4" fmla="*/ 17052 h 3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04" h="34104">
                  <a:moveTo>
                    <a:pt x="34104" y="17052"/>
                  </a:moveTo>
                  <a:cubicBezTo>
                    <a:pt x="34104" y="26470"/>
                    <a:pt x="26470" y="34104"/>
                    <a:pt x="17052" y="34104"/>
                  </a:cubicBezTo>
                  <a:cubicBezTo>
                    <a:pt x="7635" y="34104"/>
                    <a:pt x="0" y="26470"/>
                    <a:pt x="0" y="17052"/>
                  </a:cubicBezTo>
                  <a:cubicBezTo>
                    <a:pt x="0" y="7635"/>
                    <a:pt x="7635" y="0"/>
                    <a:pt x="17052" y="0"/>
                  </a:cubicBezTo>
                  <a:cubicBezTo>
                    <a:pt x="26470" y="0"/>
                    <a:pt x="34104" y="7635"/>
                    <a:pt x="34104" y="17052"/>
                  </a:cubicBezTo>
                  <a:close/>
                </a:path>
              </a:pathLst>
            </a:custGeom>
            <a:solidFill>
              <a:srgbClr val="FFA500"/>
            </a:solidFill>
            <a:ln w="37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7" name="Graphic 14946">
            <a:extLst>
              <a:ext uri="{FF2B5EF4-FFF2-40B4-BE49-F238E27FC236}">
                <a16:creationId xmlns="" xmlns:a16="http://schemas.microsoft.com/office/drawing/2014/main" id="{C53F0AEB-4CD5-8317-9AFE-C18F53B079F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22280" t="6531" r="18500" b="8420"/>
          <a:stretch/>
        </p:blipFill>
        <p:spPr>
          <a:xfrm>
            <a:off x="5652120" y="1538009"/>
            <a:ext cx="2433436" cy="2329885"/>
          </a:xfrm>
          <a:prstGeom prst="rect">
            <a:avLst/>
          </a:prstGeom>
        </p:spPr>
      </p:pic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800710"/>
              </p:ext>
            </p:extLst>
          </p:nvPr>
        </p:nvGraphicFramePr>
        <p:xfrm>
          <a:off x="7884368" y="1809300"/>
          <a:ext cx="9493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7" name="Equation" r:id="rId7" imgW="698400" imgH="672840" progId="Equation.DSMT4">
                  <p:embed/>
                </p:oleObj>
              </mc:Choice>
              <mc:Fallback>
                <p:oleObj name="Equation" r:id="rId7" imgW="698400" imgH="672840" progId="Equation.DSMT4">
                  <p:embed/>
                  <p:pic>
                    <p:nvPicPr>
                      <p:cNvPr id="0" name="Objek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4368" y="1809300"/>
                        <a:ext cx="94932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64353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597600" cy="35639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 err="1" smtClean="0"/>
              <a:t>Likelihood</a:t>
            </a:r>
            <a:r>
              <a:rPr lang="de-DE" b="1" dirty="0" smtClean="0"/>
              <a:t> </a:t>
            </a:r>
            <a:r>
              <a:rPr lang="de-DE" dirty="0" smtClean="0"/>
              <a:t>(of </a:t>
            </a:r>
            <a:r>
              <a:rPr lang="de-DE" dirty="0" err="1" smtClean="0"/>
              <a:t>observed</a:t>
            </a:r>
            <a:r>
              <a:rPr lang="de-DE" dirty="0" smtClean="0"/>
              <a:t> Data </a:t>
            </a: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assumed</a:t>
            </a:r>
            <a:r>
              <a:rPr lang="de-DE" dirty="0" smtClean="0"/>
              <a:t> Model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weights</a:t>
            </a:r>
            <a:r>
              <a:rPr lang="de-DE" dirty="0" smtClean="0"/>
              <a:t>):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Likelihood</a:t>
            </a:r>
            <a:r>
              <a:rPr lang="de-DE" dirty="0" smtClean="0"/>
              <a:t> (Unit </a:t>
            </a:r>
            <a:r>
              <a:rPr lang="de-DE" dirty="0"/>
              <a:t>2,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59</a:t>
            </a:fld>
            <a:endParaRPr lang="en-US" b="1" dirty="0"/>
          </a:p>
        </p:txBody>
      </p:sp>
      <p:cxnSp>
        <p:nvCxnSpPr>
          <p:cNvPr id="14" name="Gerade Verbindung mit Pfeil 13"/>
          <p:cNvCxnSpPr/>
          <p:nvPr/>
        </p:nvCxnSpPr>
        <p:spPr bwMode="gray">
          <a:xfrm>
            <a:off x="4675972" y="1700980"/>
            <a:ext cx="0" cy="249000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095040"/>
              </p:ext>
            </p:extLst>
          </p:nvPr>
        </p:nvGraphicFramePr>
        <p:xfrm>
          <a:off x="373063" y="1890713"/>
          <a:ext cx="519747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1" name="Equation" r:id="rId3" imgW="3822480" imgH="774360" progId="Equation.DSMT4">
                  <p:embed/>
                </p:oleObj>
              </mc:Choice>
              <mc:Fallback>
                <p:oleObj name="Equation" r:id="rId3" imgW="3822480" imgH="774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3" y="1890713"/>
                        <a:ext cx="5197475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3250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5" y="1239837"/>
                <a:ext cx="7058025" cy="35639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de-DE" b="1" dirty="0" err="1" smtClean="0"/>
                  <a:t>Expected</a:t>
                </a:r>
                <a:r>
                  <a:rPr lang="de-DE" b="1" dirty="0" smtClean="0"/>
                  <a:t> Value (of a </a:t>
                </a:r>
                <a:r>
                  <a:rPr lang="de-DE" b="1" dirty="0" err="1" smtClean="0"/>
                  <a:t>random</a:t>
                </a:r>
                <a:r>
                  <a:rPr lang="de-DE" b="1" dirty="0" smtClean="0"/>
                  <a:t> variable):</a:t>
                </a:r>
                <a:endParaRPr lang="de-DE" dirty="0" smtClean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§"/>
                  <a:tabLst>
                    <a:tab pos="1792288" algn="l"/>
                  </a:tabLst>
                </a:pPr>
                <a:r>
                  <a:rPr lang="de-DE" b="1" dirty="0" err="1" smtClean="0"/>
                  <a:t>Discrete</a:t>
                </a:r>
                <a:r>
                  <a:rPr lang="de-DE" dirty="0" smtClean="0"/>
                  <a:t>: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de-DE" dirty="0" smtClean="0"/>
                  <a:t>  </a:t>
                </a:r>
                <a:r>
                  <a:rPr lang="de-DE" dirty="0"/>
                  <a:t>a</a:t>
                </a:r>
                <a:r>
                  <a:rPr lang="de-DE" dirty="0" smtClean="0"/>
                  <a:t>nd</a:t>
                </a:r>
                <a:r>
                  <a:rPr lang="de-DE" b="1" dirty="0" smtClean="0"/>
                  <a:t> 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/>
                          </a:rPr>
                          <m:t>𝑔</m:t>
                        </m:r>
                        <m:r>
                          <a:rPr lang="de-DE" b="0" i="1" smtClean="0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de-DE" b="0" i="1" smtClean="0">
                            <a:latin typeface="Cambria Math"/>
                          </a:rPr>
                          <m:t>𝑔</m:t>
                        </m:r>
                        <m:r>
                          <a:rPr lang="de-DE" b="0" i="1" smtClean="0">
                            <a:latin typeface="Cambria Math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/>
                          </a:rPr>
                          <m:t>)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dirty="0" smtClean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§"/>
                  <a:tabLst>
                    <a:tab pos="1792288" algn="l"/>
                  </a:tabLst>
                </a:pPr>
                <a:r>
                  <a:rPr lang="de-DE" b="1" dirty="0" err="1" smtClean="0"/>
                  <a:t>Continuous</a:t>
                </a:r>
                <a:r>
                  <a:rPr lang="de-DE" dirty="0" smtClean="0"/>
                  <a:t>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de-DE" i="1">
                            <a:latin typeface="Cambria Math"/>
                          </a:rPr>
                        </m:ctrlPr>
                      </m:naryPr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)ⅆ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de-DE" b="1" dirty="0" smtClean="0"/>
                  <a:t>  </a:t>
                </a:r>
                <a:r>
                  <a:rPr lang="de-DE" dirty="0" smtClean="0"/>
                  <a:t>and</a:t>
                </a:r>
                <a:r>
                  <a:rPr lang="de-DE" b="1" dirty="0" smtClean="0"/>
                  <a:t> 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/>
                          </a:rPr>
                          <m:t>𝑔</m:t>
                        </m:r>
                        <m:r>
                          <a:rPr lang="de-DE" b="0" i="1" smtClean="0">
                            <a:latin typeface="Cambria Math"/>
                          </a:rPr>
                          <m:t>(</m:t>
                        </m:r>
                        <m:r>
                          <a:rPr lang="de-DE" b="0" i="1" smtClean="0">
                            <a:latin typeface="Cambria Math"/>
                          </a:rPr>
                          <m:t>𝑥</m:t>
                        </m:r>
                        <m:r>
                          <a:rPr lang="de-DE" b="0" i="1" smtClean="0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de-DE" i="1">
                            <a:latin typeface="Cambria Math"/>
                          </a:rPr>
                        </m:ctrlPr>
                      </m:naryPr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de-DE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de-DE" b="1" dirty="0" smtClean="0"/>
              </a:p>
              <a:p>
                <a:pPr marL="270000" lvl="5" indent="0">
                  <a:buNone/>
                  <a:tabLst>
                    <a:tab pos="1792288" algn="l"/>
                  </a:tabLst>
                </a:pPr>
                <a:r>
                  <a:rPr lang="de-DE" dirty="0" smtClean="0"/>
                  <a:t>	</a:t>
                </a:r>
                <a:endParaRPr lang="de-DE" b="1" dirty="0" smtClean="0"/>
              </a:p>
              <a:p>
                <a:pPr marL="0" lvl="1" indent="0">
                  <a:lnSpc>
                    <a:spcPct val="150000"/>
                  </a:lnSpc>
                  <a:buNone/>
                </a:pPr>
                <a:r>
                  <a:rPr lang="de-DE" b="1" dirty="0" err="1" smtClean="0"/>
                  <a:t>Variance</a:t>
                </a:r>
                <a:r>
                  <a:rPr lang="de-DE" b="1" dirty="0" smtClean="0"/>
                  <a:t> (of a </a:t>
                </a:r>
                <a:r>
                  <a:rPr lang="de-DE" b="1" dirty="0" err="1" smtClean="0"/>
                  <a:t>random</a:t>
                </a:r>
                <a:r>
                  <a:rPr lang="de-DE" b="1" dirty="0" smtClean="0"/>
                  <a:t> variable):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§"/>
                  <a:tabLst>
                    <a:tab pos="1792288" algn="l"/>
                  </a:tabLst>
                </a:pPr>
                <a:r>
                  <a:rPr lang="de-DE" b="1" dirty="0" smtClean="0"/>
                  <a:t>General</a:t>
                </a:r>
                <a:r>
                  <a:rPr lang="de-DE" dirty="0" smtClean="0"/>
                  <a:t>:</a:t>
                </a:r>
                <a:r>
                  <a:rPr lang="de-DE" b="1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de-DE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§"/>
                  <a:tabLst>
                    <a:tab pos="1792288" algn="l"/>
                  </a:tabLst>
                </a:pPr>
                <a:r>
                  <a:rPr lang="de-DE" b="1" dirty="0" err="1" smtClean="0"/>
                  <a:t>Discrete</a:t>
                </a:r>
                <a:r>
                  <a:rPr lang="de-DE" dirty="0" smtClean="0"/>
                  <a:t>:</a:t>
                </a:r>
                <a:r>
                  <a:rPr lang="de-DE" b="1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b="1" dirty="0" smtClean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§"/>
                  <a:tabLst>
                    <a:tab pos="1792288" algn="l"/>
                  </a:tabLst>
                </a:pPr>
                <a:r>
                  <a:rPr lang="de-DE" b="1" dirty="0" err="1" smtClean="0"/>
                  <a:t>Continuous</a:t>
                </a:r>
                <a:r>
                  <a:rPr lang="de-DE" dirty="0" smtClean="0"/>
                  <a:t>:</a:t>
                </a:r>
                <a:r>
                  <a:rPr lang="de-DE" b="1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de-DE" i="1">
                            <a:latin typeface="Cambria Math"/>
                          </a:rPr>
                        </m:ctrlPr>
                      </m:naryPr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)ⅆ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de-DE" b="1" dirty="0" smtClean="0"/>
                  <a:t> 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§"/>
                  <a:tabLst>
                    <a:tab pos="1792288" algn="l"/>
                  </a:tabLst>
                </a:pPr>
                <a:r>
                  <a:rPr lang="de-DE" b="1" dirty="0" smtClean="0"/>
                  <a:t>2nd </a:t>
                </a:r>
                <a:r>
                  <a:rPr lang="de-DE" b="1" dirty="0" err="1" smtClean="0"/>
                  <a:t>moment</a:t>
                </a:r>
                <a:r>
                  <a:rPr lang="de-DE" dirty="0" smtClean="0"/>
                  <a:t>:</a:t>
                </a:r>
                <a:r>
                  <a:rPr lang="de-DE" b="1" dirty="0" smtClean="0"/>
                  <a:t>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p>
                          <m:sSupPr>
                            <m:ctrlPr>
                              <a:rPr lang="de-DE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de-DE" b="1" dirty="0" smtClean="0"/>
                  <a:t> </a:t>
                </a:r>
                <a:r>
                  <a:rPr lang="de-DE" dirty="0" smtClean="0"/>
                  <a:t>  and  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de-DE" i="1">
                            <a:latin typeface="Cambria Math"/>
                          </a:rPr>
                        </m:ctrlPr>
                      </m:naryPr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ℝ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sSup>
                          <m:sSupPr>
                            <m:ctrlPr>
                              <a:rPr lang="de-DE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)ⅆ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de-DE" b="1" dirty="0" smtClean="0"/>
              </a:p>
              <a:p>
                <a:pPr marL="0" lvl="1" indent="0">
                  <a:lnSpc>
                    <a:spcPct val="150000"/>
                  </a:lnSpc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2" name="Text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5" y="1239837"/>
                <a:ext cx="7058025" cy="3563938"/>
              </a:xfrm>
              <a:blipFill rotWithShape="1">
                <a:blip r:embed="rId2"/>
                <a:stretch>
                  <a:fillRect l="-1554" b="-2068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Recap</a:t>
            </a:r>
            <a:r>
              <a:rPr lang="de-DE" dirty="0" smtClean="0"/>
              <a:t>: </a:t>
            </a:r>
            <a:r>
              <a:rPr lang="de-DE" dirty="0" err="1" smtClean="0"/>
              <a:t>Expectation</a:t>
            </a:r>
            <a:r>
              <a:rPr lang="de-DE" dirty="0" smtClean="0"/>
              <a:t> and </a:t>
            </a:r>
            <a:r>
              <a:rPr lang="de-DE" dirty="0" err="1" smtClean="0"/>
              <a:t>Variance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>
                <a:solidFill>
                  <a:srgbClr val="323232"/>
                </a:solidFill>
              </a:rPr>
              <a:t>PML SS 2025</a:t>
            </a:r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>
                <a:solidFill>
                  <a:srgbClr val="323232"/>
                </a:solidFill>
              </a:rPr>
              <a:pPr/>
              <a:t>6</a:t>
            </a:fld>
            <a:endParaRPr lang="en-US" b="1" dirty="0">
              <a:solidFill>
                <a:srgbClr val="323232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323232"/>
                </a:solidFill>
              </a:rPr>
              <a:t>Tutorial 2</a:t>
            </a:r>
            <a:endParaRPr lang="en-US" dirty="0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260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544036"/>
              </p:ext>
            </p:extLst>
          </p:nvPr>
        </p:nvGraphicFramePr>
        <p:xfrm>
          <a:off x="373063" y="1873250"/>
          <a:ext cx="5197475" cy="165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4" name="Equation" r:id="rId3" imgW="3822480" imgH="1218960" progId="Equation.DSMT4">
                  <p:embed/>
                </p:oleObj>
              </mc:Choice>
              <mc:Fallback>
                <p:oleObj name="Equation" r:id="rId3" imgW="3822480" imgH="1218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3" y="1873250"/>
                        <a:ext cx="5197475" cy="165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597600" cy="35639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 err="1" smtClean="0"/>
              <a:t>Likelihood</a:t>
            </a:r>
            <a:r>
              <a:rPr lang="de-DE" b="1" dirty="0" smtClean="0"/>
              <a:t> </a:t>
            </a:r>
            <a:r>
              <a:rPr lang="de-DE" dirty="0" smtClean="0"/>
              <a:t>(of </a:t>
            </a:r>
            <a:r>
              <a:rPr lang="de-DE" dirty="0" err="1" smtClean="0"/>
              <a:t>observed</a:t>
            </a:r>
            <a:r>
              <a:rPr lang="de-DE" dirty="0" smtClean="0"/>
              <a:t> Data </a:t>
            </a: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assumed</a:t>
            </a:r>
            <a:r>
              <a:rPr lang="de-DE" dirty="0" smtClean="0"/>
              <a:t> Model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weights</a:t>
            </a:r>
            <a:r>
              <a:rPr lang="de-DE" dirty="0" smtClean="0"/>
              <a:t>):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Likelihood</a:t>
            </a:r>
            <a:r>
              <a:rPr lang="de-DE" dirty="0" smtClean="0"/>
              <a:t> (Unit </a:t>
            </a:r>
            <a:r>
              <a:rPr lang="de-DE" dirty="0"/>
              <a:t>2,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60</a:t>
            </a:fld>
            <a:endParaRPr lang="en-US" b="1" dirty="0"/>
          </a:p>
        </p:txBody>
      </p:sp>
      <p:cxnSp>
        <p:nvCxnSpPr>
          <p:cNvPr id="14" name="Gerade Verbindung mit Pfeil 13"/>
          <p:cNvCxnSpPr/>
          <p:nvPr/>
        </p:nvCxnSpPr>
        <p:spPr bwMode="gray">
          <a:xfrm flipH="1">
            <a:off x="4585348" y="2237000"/>
            <a:ext cx="288032" cy="909972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839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19724"/>
            <a:ext cx="2721099" cy="2664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597600" cy="35639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 err="1" smtClean="0"/>
              <a:t>Likelihood</a:t>
            </a:r>
            <a:r>
              <a:rPr lang="de-DE" b="1" dirty="0" smtClean="0"/>
              <a:t> </a:t>
            </a:r>
            <a:r>
              <a:rPr lang="de-DE" dirty="0" smtClean="0"/>
              <a:t>(of </a:t>
            </a:r>
            <a:r>
              <a:rPr lang="de-DE" dirty="0" err="1" smtClean="0"/>
              <a:t>observed</a:t>
            </a:r>
            <a:r>
              <a:rPr lang="de-DE" dirty="0" smtClean="0"/>
              <a:t> Data </a:t>
            </a: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assumed</a:t>
            </a:r>
            <a:r>
              <a:rPr lang="de-DE" dirty="0" smtClean="0"/>
              <a:t> Model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weights</a:t>
            </a:r>
            <a:r>
              <a:rPr lang="de-DE" dirty="0" smtClean="0"/>
              <a:t>):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Likelihood</a:t>
            </a:r>
            <a:r>
              <a:rPr lang="de-DE" dirty="0" smtClean="0"/>
              <a:t> (Unit </a:t>
            </a:r>
            <a:r>
              <a:rPr lang="de-DE" dirty="0"/>
              <a:t>2,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61</a:t>
            </a:fld>
            <a:endParaRPr lang="en-US" b="1" dirty="0"/>
          </a:p>
        </p:txBody>
      </p:sp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037098"/>
              </p:ext>
            </p:extLst>
          </p:nvPr>
        </p:nvGraphicFramePr>
        <p:xfrm>
          <a:off x="373063" y="1882775"/>
          <a:ext cx="5197475" cy="241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90" name="Equation" r:id="rId4" imgW="3822480" imgH="1777680" progId="Equation.DSMT4">
                  <p:embed/>
                </p:oleObj>
              </mc:Choice>
              <mc:Fallback>
                <p:oleObj name="Equation" r:id="rId4" imgW="3822480" imgH="1777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3" y="1882775"/>
                        <a:ext cx="5197475" cy="241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242469"/>
              </p:ext>
            </p:extLst>
          </p:nvPr>
        </p:nvGraphicFramePr>
        <p:xfrm>
          <a:off x="7380312" y="1860659"/>
          <a:ext cx="811212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91" name="Equation" r:id="rId6" imgW="596880" imgH="228600" progId="Equation.DSMT4">
                  <p:embed/>
                </p:oleObj>
              </mc:Choice>
              <mc:Fallback>
                <p:oleObj name="Equation" r:id="rId6" imgW="596880" imgH="228600" progId="Equation.DSMT4">
                  <p:embed/>
                  <p:pic>
                    <p:nvPicPr>
                      <p:cNvPr id="0" name="Objek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312" y="1860659"/>
                        <a:ext cx="811212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3006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 err="1" smtClean="0"/>
              <a:t>Posterior</a:t>
            </a:r>
            <a:r>
              <a:rPr lang="de-DE" b="1" dirty="0" smtClean="0"/>
              <a:t> Distribution </a:t>
            </a:r>
            <a:r>
              <a:rPr lang="de-DE" dirty="0" smtClean="0"/>
              <a:t>(of </a:t>
            </a:r>
            <a:r>
              <a:rPr lang="de-DE" dirty="0" err="1" smtClean="0"/>
              <a:t>weights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Data and Prior):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Posterior</a:t>
            </a:r>
            <a:r>
              <a:rPr lang="de-DE" dirty="0" smtClean="0"/>
              <a:t> (Unit </a:t>
            </a:r>
            <a:r>
              <a:rPr lang="de-DE" dirty="0"/>
              <a:t>2, </a:t>
            </a:r>
            <a:r>
              <a:rPr lang="de-DE" dirty="0" err="1"/>
              <a:t>slide</a:t>
            </a:r>
            <a:r>
              <a:rPr lang="de-DE" dirty="0"/>
              <a:t> 5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62</a:t>
            </a:fld>
            <a:endParaRPr lang="en-US" b="1" dirty="0"/>
          </a:p>
        </p:txBody>
      </p:sp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557660"/>
              </p:ext>
            </p:extLst>
          </p:nvPr>
        </p:nvGraphicFramePr>
        <p:xfrm>
          <a:off x="539552" y="1868336"/>
          <a:ext cx="4041775" cy="155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2" name="Equation" r:id="rId3" imgW="2971800" imgH="1143000" progId="Equation.DSMT4">
                  <p:embed/>
                </p:oleObj>
              </mc:Choice>
              <mc:Fallback>
                <p:oleObj name="Equation" r:id="rId3" imgW="2971800" imgH="1143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868336"/>
                        <a:ext cx="4041775" cy="155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7560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681" y="1518490"/>
            <a:ext cx="2740719" cy="242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 err="1" smtClean="0"/>
              <a:t>Posterior</a:t>
            </a:r>
            <a:r>
              <a:rPr lang="de-DE" b="1" dirty="0"/>
              <a:t> Distribution </a:t>
            </a:r>
            <a:r>
              <a:rPr lang="de-DE" dirty="0"/>
              <a:t>(of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Data and Prior): 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Posterior</a:t>
            </a:r>
            <a:r>
              <a:rPr lang="de-DE" dirty="0" smtClean="0"/>
              <a:t> (Unit </a:t>
            </a:r>
            <a:r>
              <a:rPr lang="de-DE" dirty="0"/>
              <a:t>2, </a:t>
            </a:r>
            <a:r>
              <a:rPr lang="de-DE" dirty="0" err="1"/>
              <a:t>slide</a:t>
            </a:r>
            <a:r>
              <a:rPr lang="de-DE" dirty="0"/>
              <a:t> 5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63</a:t>
            </a:fld>
            <a:endParaRPr lang="en-US" b="1" dirty="0"/>
          </a:p>
        </p:txBody>
      </p:sp>
      <p:cxnSp>
        <p:nvCxnSpPr>
          <p:cNvPr id="14" name="Gerade Verbindung mit Pfeil 13"/>
          <p:cNvCxnSpPr/>
          <p:nvPr/>
        </p:nvCxnSpPr>
        <p:spPr bwMode="gray">
          <a:xfrm flipH="1" flipV="1">
            <a:off x="8003094" y="3376344"/>
            <a:ext cx="504056" cy="17014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193930"/>
              </p:ext>
            </p:extLst>
          </p:nvPr>
        </p:nvGraphicFramePr>
        <p:xfrm>
          <a:off x="539552" y="1874118"/>
          <a:ext cx="4214812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60" name="Equation" r:id="rId4" imgW="3098520" imgH="1625400" progId="Equation.DSMT4">
                  <p:embed/>
                </p:oleObj>
              </mc:Choice>
              <mc:Fallback>
                <p:oleObj name="Equation" r:id="rId4" imgW="3098520" imgH="1625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874118"/>
                        <a:ext cx="4214812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791607"/>
              </p:ext>
            </p:extLst>
          </p:nvPr>
        </p:nvGraphicFramePr>
        <p:xfrm>
          <a:off x="4024313" y="4227513"/>
          <a:ext cx="2468562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61" name="Equation" r:id="rId6" imgW="1815840" imgH="228600" progId="Equation.DSMT4">
                  <p:embed/>
                </p:oleObj>
              </mc:Choice>
              <mc:Fallback>
                <p:oleObj name="Equation" r:id="rId6" imgW="1815840" imgH="228600" progId="Equation.DSMT4">
                  <p:embed/>
                  <p:pic>
                    <p:nvPicPr>
                      <p:cNvPr id="0" name="Objek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4313" y="4227513"/>
                        <a:ext cx="2468562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Gerade Verbindung mit Pfeil 11"/>
          <p:cNvCxnSpPr/>
          <p:nvPr/>
        </p:nvCxnSpPr>
        <p:spPr bwMode="gray">
          <a:xfrm flipV="1">
            <a:off x="5958768" y="3579863"/>
            <a:ext cx="285824" cy="288031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1723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 err="1" smtClean="0"/>
              <a:t>Predictive</a:t>
            </a:r>
            <a:r>
              <a:rPr lang="de-DE" b="1" dirty="0" smtClean="0"/>
              <a:t> Distribution </a:t>
            </a:r>
            <a:r>
              <a:rPr lang="de-DE" dirty="0" smtClean="0"/>
              <a:t>(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Assumed</a:t>
            </a:r>
            <a:r>
              <a:rPr lang="de-DE" dirty="0" smtClean="0"/>
              <a:t> </a:t>
            </a:r>
            <a:r>
              <a:rPr lang="de-DE" dirty="0"/>
              <a:t>M</a:t>
            </a:r>
            <a:r>
              <a:rPr lang="de-DE" dirty="0" smtClean="0"/>
              <a:t>odel, </a:t>
            </a:r>
            <a:r>
              <a:rPr lang="de-DE" dirty="0" err="1" smtClean="0"/>
              <a:t>posterior-weighted</a:t>
            </a:r>
            <a:r>
              <a:rPr lang="de-DE" dirty="0" smtClean="0"/>
              <a:t>):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Predictive</a:t>
            </a:r>
            <a:r>
              <a:rPr lang="de-DE" dirty="0" smtClean="0"/>
              <a:t> Distribution (Unit </a:t>
            </a:r>
            <a:r>
              <a:rPr lang="de-DE" dirty="0"/>
              <a:t>2, </a:t>
            </a:r>
            <a:r>
              <a:rPr lang="de-DE" dirty="0" err="1"/>
              <a:t>slide</a:t>
            </a:r>
            <a:r>
              <a:rPr lang="de-DE" dirty="0"/>
              <a:t> 5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64</a:t>
            </a:fld>
            <a:endParaRPr lang="en-US" b="1" dirty="0"/>
          </a:p>
        </p:txBody>
      </p:sp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830148"/>
              </p:ext>
            </p:extLst>
          </p:nvPr>
        </p:nvGraphicFramePr>
        <p:xfrm>
          <a:off x="363572" y="1915598"/>
          <a:ext cx="6475413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48" name="Equation" r:id="rId3" imgW="4762440" imgH="533160" progId="Equation.DSMT4">
                  <p:embed/>
                </p:oleObj>
              </mc:Choice>
              <mc:Fallback>
                <p:oleObj name="Equation" r:id="rId3" imgW="476244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72" y="1915598"/>
                        <a:ext cx="6475413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30341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 err="1" smtClean="0"/>
              <a:t>Predictive</a:t>
            </a:r>
            <a:r>
              <a:rPr lang="de-DE" b="1" dirty="0" smtClean="0"/>
              <a:t> Distribution </a:t>
            </a:r>
            <a:r>
              <a:rPr lang="de-DE" dirty="0" smtClean="0"/>
              <a:t>(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Assumed</a:t>
            </a:r>
            <a:r>
              <a:rPr lang="de-DE" dirty="0" smtClean="0"/>
              <a:t> </a:t>
            </a:r>
            <a:r>
              <a:rPr lang="de-DE" dirty="0"/>
              <a:t>M</a:t>
            </a:r>
            <a:r>
              <a:rPr lang="de-DE" dirty="0" smtClean="0"/>
              <a:t>odel, </a:t>
            </a:r>
            <a:r>
              <a:rPr lang="de-DE" dirty="0" err="1" smtClean="0"/>
              <a:t>posterior-weighted</a:t>
            </a:r>
            <a:r>
              <a:rPr lang="de-DE" dirty="0" smtClean="0"/>
              <a:t>):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Predictive</a:t>
            </a:r>
            <a:r>
              <a:rPr lang="de-DE" dirty="0" smtClean="0"/>
              <a:t> Distribution (Unit </a:t>
            </a:r>
            <a:r>
              <a:rPr lang="de-DE" dirty="0"/>
              <a:t>2, </a:t>
            </a:r>
            <a:r>
              <a:rPr lang="de-DE" dirty="0" err="1"/>
              <a:t>slide</a:t>
            </a:r>
            <a:r>
              <a:rPr lang="de-DE" dirty="0"/>
              <a:t> 5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65</a:t>
            </a:fld>
            <a:endParaRPr lang="en-US" b="1" dirty="0"/>
          </a:p>
        </p:txBody>
      </p:sp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137616"/>
              </p:ext>
            </p:extLst>
          </p:nvPr>
        </p:nvGraphicFramePr>
        <p:xfrm>
          <a:off x="358775" y="1923678"/>
          <a:ext cx="6907213" cy="243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2" name="Equation" r:id="rId3" imgW="5079960" imgH="1790640" progId="Equation.DSMT4">
                  <p:embed/>
                </p:oleObj>
              </mc:Choice>
              <mc:Fallback>
                <p:oleObj name="Equation" r:id="rId3" imgW="5079960" imgH="1790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" y="1923678"/>
                        <a:ext cx="6907213" cy="243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76086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774216"/>
              </p:ext>
            </p:extLst>
          </p:nvPr>
        </p:nvGraphicFramePr>
        <p:xfrm>
          <a:off x="358775" y="1924050"/>
          <a:ext cx="6907213" cy="276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6" name="Equation" r:id="rId3" imgW="5079960" imgH="2031840" progId="Equation.DSMT4">
                  <p:embed/>
                </p:oleObj>
              </mc:Choice>
              <mc:Fallback>
                <p:oleObj name="Equation" r:id="rId3" imgW="5079960" imgH="2031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" y="1924050"/>
                        <a:ext cx="6907213" cy="276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16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20" y="1194146"/>
            <a:ext cx="2556284" cy="239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 err="1" smtClean="0"/>
              <a:t>Predictive</a:t>
            </a:r>
            <a:r>
              <a:rPr lang="de-DE" b="1" dirty="0" smtClean="0"/>
              <a:t> Distribution </a:t>
            </a:r>
            <a:r>
              <a:rPr lang="de-DE" dirty="0" smtClean="0"/>
              <a:t>(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Assumed</a:t>
            </a:r>
            <a:r>
              <a:rPr lang="de-DE" dirty="0" smtClean="0"/>
              <a:t> </a:t>
            </a:r>
            <a:r>
              <a:rPr lang="de-DE" dirty="0"/>
              <a:t>M</a:t>
            </a:r>
            <a:r>
              <a:rPr lang="de-DE" dirty="0" smtClean="0"/>
              <a:t>odel, </a:t>
            </a:r>
            <a:r>
              <a:rPr lang="de-DE" dirty="0" err="1" smtClean="0"/>
              <a:t>posterior-weighted</a:t>
            </a:r>
            <a:r>
              <a:rPr lang="de-DE" dirty="0" smtClean="0"/>
              <a:t>):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Predictive</a:t>
            </a:r>
            <a:r>
              <a:rPr lang="de-DE" dirty="0" smtClean="0"/>
              <a:t> Distribution (Unit </a:t>
            </a:r>
            <a:r>
              <a:rPr lang="de-DE" dirty="0"/>
              <a:t>2, </a:t>
            </a:r>
            <a:r>
              <a:rPr lang="de-DE" dirty="0" err="1"/>
              <a:t>slide</a:t>
            </a:r>
            <a:r>
              <a:rPr lang="de-DE" dirty="0"/>
              <a:t> 5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66</a:t>
            </a:fld>
            <a:endParaRPr lang="en-US" b="1" dirty="0"/>
          </a:p>
        </p:txBody>
      </p:sp>
      <p:cxnSp>
        <p:nvCxnSpPr>
          <p:cNvPr id="14" name="Gerade Verbindung mit Pfeil 13"/>
          <p:cNvCxnSpPr/>
          <p:nvPr/>
        </p:nvCxnSpPr>
        <p:spPr bwMode="gray">
          <a:xfrm flipV="1">
            <a:off x="7080829" y="3266540"/>
            <a:ext cx="267961" cy="277376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0878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20" y="915566"/>
            <a:ext cx="2556284" cy="239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200000"/>
              </a:lnSpc>
              <a:tabLst>
                <a:tab pos="2690813" algn="l"/>
              </a:tabLst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/>
              <a:t>B</a:t>
            </a:r>
            <a:r>
              <a:rPr lang="de-DE" b="1" dirty="0" smtClean="0"/>
              <a:t>est </a:t>
            </a:r>
            <a:r>
              <a:rPr lang="de-DE" b="1" dirty="0"/>
              <a:t>A</a:t>
            </a:r>
            <a:r>
              <a:rPr lang="de-DE" b="1" dirty="0" smtClean="0"/>
              <a:t>ction a </a:t>
            </a:r>
            <a:r>
              <a:rPr lang="de-DE" dirty="0" smtClean="0"/>
              <a:t>(Supply)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meet</a:t>
            </a:r>
            <a:r>
              <a:rPr lang="de-DE" dirty="0" smtClean="0"/>
              <a:t> </a:t>
            </a:r>
            <a:r>
              <a:rPr lang="de-DE" dirty="0" err="1" smtClean="0"/>
              <a:t>uncertain</a:t>
            </a:r>
            <a:r>
              <a:rPr lang="de-DE" dirty="0" smtClean="0"/>
              <a:t> </a:t>
            </a:r>
            <a:r>
              <a:rPr lang="de-DE" b="1" dirty="0" smtClean="0"/>
              <a:t>Demand y</a:t>
            </a:r>
            <a:r>
              <a:rPr lang="de-DE" dirty="0" smtClean="0"/>
              <a:t>?</a:t>
            </a:r>
          </a:p>
          <a:p>
            <a:pPr>
              <a:lnSpc>
                <a:spcPct val="200000"/>
              </a:lnSpc>
              <a:tabLst>
                <a:tab pos="2690813" algn="l"/>
              </a:tabLst>
            </a:pPr>
            <a:r>
              <a:rPr lang="de-DE" dirty="0" smtClean="0"/>
              <a:t>Input (</a:t>
            </a:r>
            <a:r>
              <a:rPr lang="de-DE" dirty="0" err="1" smtClean="0"/>
              <a:t>Temp</a:t>
            </a:r>
            <a:r>
              <a:rPr lang="de-DE" dirty="0" smtClean="0"/>
              <a:t>.):	</a:t>
            </a:r>
            <a:r>
              <a:rPr lang="de-DE" dirty="0" err="1" smtClean="0"/>
              <a:t>Pred</a:t>
            </a:r>
            <a:r>
              <a:rPr lang="de-DE" dirty="0" smtClean="0"/>
              <a:t>. Output (Demand):</a:t>
            </a:r>
          </a:p>
          <a:p>
            <a:pPr>
              <a:lnSpc>
                <a:spcPct val="200000"/>
              </a:lnSpc>
              <a:tabLst>
                <a:tab pos="2690813" algn="l"/>
                <a:tab pos="3498850" algn="l"/>
              </a:tabLst>
            </a:pPr>
            <a:r>
              <a:rPr lang="de-DE" dirty="0" smtClean="0"/>
              <a:t>Loss:  </a:t>
            </a:r>
            <a:r>
              <a:rPr lang="de-DE" dirty="0" err="1" smtClean="0"/>
              <a:t>Ideas</a:t>
            </a:r>
            <a:r>
              <a:rPr lang="de-DE" dirty="0" smtClean="0"/>
              <a:t>?		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Decision</a:t>
            </a:r>
            <a:r>
              <a:rPr lang="de-DE" dirty="0" smtClean="0"/>
              <a:t> Making: Min </a:t>
            </a:r>
            <a:r>
              <a:rPr lang="de-DE" dirty="0" err="1" smtClean="0"/>
              <a:t>Expected</a:t>
            </a:r>
            <a:r>
              <a:rPr lang="de-DE" dirty="0" smtClean="0"/>
              <a:t> Loss </a:t>
            </a:r>
            <a:r>
              <a:rPr lang="de-DE" sz="1600" dirty="0" smtClean="0"/>
              <a:t>(Unit </a:t>
            </a:r>
            <a:r>
              <a:rPr lang="de-DE" sz="1600" dirty="0"/>
              <a:t>2, </a:t>
            </a:r>
            <a:r>
              <a:rPr lang="de-DE" sz="1600" dirty="0" err="1"/>
              <a:t>slide</a:t>
            </a:r>
            <a:r>
              <a:rPr lang="de-DE" sz="1600" dirty="0"/>
              <a:t> </a:t>
            </a:r>
            <a:r>
              <a:rPr lang="de-DE" sz="1600" dirty="0" smtClean="0"/>
              <a:t>19-21)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67</a:t>
            </a:fld>
            <a:endParaRPr lang="en-US" b="1" dirty="0"/>
          </a:p>
        </p:txBody>
      </p:sp>
      <p:cxnSp>
        <p:nvCxnSpPr>
          <p:cNvPr id="14" name="Gerade Verbindung mit Pfeil 13"/>
          <p:cNvCxnSpPr/>
          <p:nvPr/>
        </p:nvCxnSpPr>
        <p:spPr bwMode="gray">
          <a:xfrm flipH="1">
            <a:off x="8244408" y="1035589"/>
            <a:ext cx="504056" cy="117884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101736"/>
              </p:ext>
            </p:extLst>
          </p:nvPr>
        </p:nvGraphicFramePr>
        <p:xfrm>
          <a:off x="5348974" y="1946757"/>
          <a:ext cx="106997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8" name="Equation" r:id="rId4" imgW="787320" imgH="203040" progId="Equation.DSMT4">
                  <p:embed/>
                </p:oleObj>
              </mc:Choice>
              <mc:Fallback>
                <p:oleObj name="Equation" r:id="rId4" imgW="7873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8974" y="1946757"/>
                        <a:ext cx="1069975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803214"/>
              </p:ext>
            </p:extLst>
          </p:nvPr>
        </p:nvGraphicFramePr>
        <p:xfrm>
          <a:off x="1748574" y="1956181"/>
          <a:ext cx="638175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9" name="Equation" r:id="rId6" imgW="469800" imgH="177480" progId="Equation.DSMT4">
                  <p:embed/>
                </p:oleObj>
              </mc:Choice>
              <mc:Fallback>
                <p:oleObj name="Equation" r:id="rId6" imgW="469800" imgH="177480" progId="Equation.DSMT4">
                  <p:embed/>
                  <p:pic>
                    <p:nvPicPr>
                      <p:cNvPr id="0" name="Objek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8574" y="1956181"/>
                        <a:ext cx="638175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60206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20" y="915566"/>
            <a:ext cx="2556284" cy="239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200000"/>
              </a:lnSpc>
              <a:tabLst>
                <a:tab pos="2690813" algn="l"/>
              </a:tabLst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/>
              <a:t>B</a:t>
            </a:r>
            <a:r>
              <a:rPr lang="de-DE" b="1" dirty="0" smtClean="0"/>
              <a:t>est </a:t>
            </a:r>
            <a:r>
              <a:rPr lang="de-DE" b="1" dirty="0"/>
              <a:t>A</a:t>
            </a:r>
            <a:r>
              <a:rPr lang="de-DE" b="1" dirty="0" smtClean="0"/>
              <a:t>ction a </a:t>
            </a:r>
            <a:r>
              <a:rPr lang="de-DE" dirty="0" smtClean="0"/>
              <a:t>(Supply)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meet</a:t>
            </a:r>
            <a:r>
              <a:rPr lang="de-DE" dirty="0" smtClean="0"/>
              <a:t> </a:t>
            </a:r>
            <a:r>
              <a:rPr lang="de-DE" dirty="0" err="1" smtClean="0"/>
              <a:t>uncertain</a:t>
            </a:r>
            <a:r>
              <a:rPr lang="de-DE" dirty="0" smtClean="0"/>
              <a:t> </a:t>
            </a:r>
            <a:r>
              <a:rPr lang="de-DE" b="1" dirty="0" smtClean="0"/>
              <a:t>Demand y</a:t>
            </a:r>
            <a:r>
              <a:rPr lang="de-DE" dirty="0" smtClean="0"/>
              <a:t>?</a:t>
            </a:r>
          </a:p>
          <a:p>
            <a:pPr>
              <a:lnSpc>
                <a:spcPct val="200000"/>
              </a:lnSpc>
              <a:tabLst>
                <a:tab pos="2690813" algn="l"/>
              </a:tabLst>
            </a:pPr>
            <a:r>
              <a:rPr lang="de-DE" dirty="0" smtClean="0"/>
              <a:t>Input (</a:t>
            </a:r>
            <a:r>
              <a:rPr lang="de-DE" dirty="0" err="1" smtClean="0"/>
              <a:t>Temp</a:t>
            </a:r>
            <a:r>
              <a:rPr lang="de-DE" dirty="0" smtClean="0"/>
              <a:t>.):	</a:t>
            </a:r>
            <a:r>
              <a:rPr lang="de-DE" dirty="0" err="1" smtClean="0"/>
              <a:t>Pred</a:t>
            </a:r>
            <a:r>
              <a:rPr lang="de-DE" dirty="0" smtClean="0"/>
              <a:t>. Output (Demand):</a:t>
            </a:r>
          </a:p>
          <a:p>
            <a:pPr>
              <a:lnSpc>
                <a:spcPct val="200000"/>
              </a:lnSpc>
              <a:tabLst>
                <a:tab pos="2690813" algn="l"/>
                <a:tab pos="3498850" algn="l"/>
              </a:tabLst>
            </a:pPr>
            <a:r>
              <a:rPr lang="de-DE" dirty="0" smtClean="0"/>
              <a:t>Loss:		</a:t>
            </a:r>
            <a:r>
              <a:rPr lang="de-DE" dirty="0" err="1" smtClean="0"/>
              <a:t>angry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 smtClean="0"/>
              <a:t> &amp; </a:t>
            </a:r>
            <a:r>
              <a:rPr lang="de-DE" dirty="0" err="1" smtClean="0"/>
              <a:t>workers</a:t>
            </a:r>
            <a:endParaRPr lang="de-DE" dirty="0" smtClean="0"/>
          </a:p>
          <a:p>
            <a:pPr>
              <a:tabLst>
                <a:tab pos="2690813" algn="l"/>
                <a:tab pos="3498850" algn="l"/>
              </a:tabLst>
            </a:pPr>
            <a:r>
              <a:rPr lang="de-DE" dirty="0" smtClean="0"/>
              <a:t>		not </a:t>
            </a:r>
            <a:r>
              <a:rPr lang="de-DE" dirty="0" err="1" smtClean="0"/>
              <a:t>enough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do &amp; </a:t>
            </a:r>
            <a:r>
              <a:rPr lang="de-DE" dirty="0" err="1" smtClean="0"/>
              <a:t>wasted</a:t>
            </a:r>
            <a:r>
              <a:rPr lang="de-DE" dirty="0" smtClean="0"/>
              <a:t> </a:t>
            </a:r>
            <a:r>
              <a:rPr lang="de-DE" dirty="0" err="1" smtClean="0"/>
              <a:t>hours</a:t>
            </a:r>
            <a:endParaRPr lang="de-DE" dirty="0" smtClean="0"/>
          </a:p>
          <a:p>
            <a:pPr>
              <a:tabLst>
                <a:tab pos="2690813" algn="l"/>
              </a:tabLst>
            </a:pPr>
            <a:endParaRPr lang="de-DE" dirty="0" smtClean="0"/>
          </a:p>
          <a:p>
            <a:pPr>
              <a:tabLst>
                <a:tab pos="2690813" algn="l"/>
              </a:tabLst>
            </a:pPr>
            <a:r>
              <a:rPr lang="de-DE" b="1" dirty="0" err="1" smtClean="0"/>
              <a:t>Expected</a:t>
            </a:r>
            <a:r>
              <a:rPr lang="de-DE" b="1" dirty="0" smtClean="0"/>
              <a:t> Loss</a:t>
            </a:r>
            <a:r>
              <a:rPr lang="de-DE" dirty="0" smtClean="0"/>
              <a:t>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Decision</a:t>
            </a:r>
            <a:r>
              <a:rPr lang="de-DE" dirty="0" smtClean="0"/>
              <a:t> Making: Min </a:t>
            </a:r>
            <a:r>
              <a:rPr lang="de-DE" dirty="0" err="1" smtClean="0"/>
              <a:t>Expected</a:t>
            </a:r>
            <a:r>
              <a:rPr lang="de-DE" dirty="0" smtClean="0"/>
              <a:t> Loss </a:t>
            </a:r>
            <a:r>
              <a:rPr lang="de-DE" sz="1600" dirty="0" smtClean="0"/>
              <a:t>(Unit </a:t>
            </a:r>
            <a:r>
              <a:rPr lang="de-DE" sz="1600" dirty="0"/>
              <a:t>2, </a:t>
            </a:r>
            <a:r>
              <a:rPr lang="de-DE" sz="1600" dirty="0" err="1"/>
              <a:t>slide</a:t>
            </a:r>
            <a:r>
              <a:rPr lang="de-DE" sz="1600" dirty="0"/>
              <a:t> </a:t>
            </a:r>
            <a:r>
              <a:rPr lang="de-DE" sz="1600" dirty="0" smtClean="0"/>
              <a:t>19-21)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68</a:t>
            </a:fld>
            <a:endParaRPr lang="en-US" b="1" dirty="0"/>
          </a:p>
        </p:txBody>
      </p:sp>
      <p:cxnSp>
        <p:nvCxnSpPr>
          <p:cNvPr id="14" name="Gerade Verbindung mit Pfeil 13"/>
          <p:cNvCxnSpPr/>
          <p:nvPr/>
        </p:nvCxnSpPr>
        <p:spPr bwMode="gray">
          <a:xfrm flipH="1">
            <a:off x="8244408" y="1035589"/>
            <a:ext cx="504056" cy="117884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157681"/>
              </p:ext>
            </p:extLst>
          </p:nvPr>
        </p:nvGraphicFramePr>
        <p:xfrm>
          <a:off x="5348974" y="1946757"/>
          <a:ext cx="106997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46" name="Equation" r:id="rId4" imgW="787320" imgH="203040" progId="Equation.DSMT4">
                  <p:embed/>
                </p:oleObj>
              </mc:Choice>
              <mc:Fallback>
                <p:oleObj name="Equation" r:id="rId4" imgW="7873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8974" y="1946757"/>
                        <a:ext cx="1069975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862734"/>
              </p:ext>
            </p:extLst>
          </p:nvPr>
        </p:nvGraphicFramePr>
        <p:xfrm>
          <a:off x="1748574" y="1956181"/>
          <a:ext cx="638175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47" name="Equation" r:id="rId6" imgW="469800" imgH="177480" progId="Equation.DSMT4">
                  <p:embed/>
                </p:oleObj>
              </mc:Choice>
              <mc:Fallback>
                <p:oleObj name="Equation" r:id="rId6" imgW="4698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8574" y="1956181"/>
                        <a:ext cx="638175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030863"/>
              </p:ext>
            </p:extLst>
          </p:nvPr>
        </p:nvGraphicFramePr>
        <p:xfrm>
          <a:off x="1352129" y="2424743"/>
          <a:ext cx="2241550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48" name="Equation" r:id="rId8" imgW="1650960" imgH="482400" progId="Equation.DSMT4">
                  <p:embed/>
                </p:oleObj>
              </mc:Choice>
              <mc:Fallback>
                <p:oleObj name="Equation" r:id="rId8" imgW="16509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129" y="2424743"/>
                        <a:ext cx="2241550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164987"/>
              </p:ext>
            </p:extLst>
          </p:nvPr>
        </p:nvGraphicFramePr>
        <p:xfrm>
          <a:off x="2982193" y="3214688"/>
          <a:ext cx="31019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49" name="Equation" r:id="rId10" imgW="2286000" imgH="469800" progId="Equation.DSMT4">
                  <p:embed/>
                </p:oleObj>
              </mc:Choice>
              <mc:Fallback>
                <p:oleObj name="Equation" r:id="rId10" imgW="228600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2193" y="3214688"/>
                        <a:ext cx="3101975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4960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20" y="915566"/>
            <a:ext cx="2556284" cy="239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200000"/>
              </a:lnSpc>
              <a:tabLst>
                <a:tab pos="2690813" algn="l"/>
              </a:tabLst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/>
              <a:t>B</a:t>
            </a:r>
            <a:r>
              <a:rPr lang="de-DE" b="1" dirty="0" smtClean="0"/>
              <a:t>est </a:t>
            </a:r>
            <a:r>
              <a:rPr lang="de-DE" b="1" dirty="0"/>
              <a:t>A</a:t>
            </a:r>
            <a:r>
              <a:rPr lang="de-DE" b="1" dirty="0" smtClean="0"/>
              <a:t>ction a </a:t>
            </a:r>
            <a:r>
              <a:rPr lang="de-DE" dirty="0" smtClean="0"/>
              <a:t>(Supply)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meet</a:t>
            </a:r>
            <a:r>
              <a:rPr lang="de-DE" dirty="0" smtClean="0"/>
              <a:t> </a:t>
            </a:r>
            <a:r>
              <a:rPr lang="de-DE" dirty="0" err="1" smtClean="0"/>
              <a:t>uncertain</a:t>
            </a:r>
            <a:r>
              <a:rPr lang="de-DE" dirty="0" smtClean="0"/>
              <a:t> </a:t>
            </a:r>
            <a:r>
              <a:rPr lang="de-DE" b="1" dirty="0" smtClean="0"/>
              <a:t>Demand y</a:t>
            </a:r>
            <a:r>
              <a:rPr lang="de-DE" dirty="0" smtClean="0"/>
              <a:t>?</a:t>
            </a:r>
          </a:p>
          <a:p>
            <a:pPr>
              <a:lnSpc>
                <a:spcPct val="200000"/>
              </a:lnSpc>
              <a:tabLst>
                <a:tab pos="2690813" algn="l"/>
              </a:tabLst>
            </a:pPr>
            <a:r>
              <a:rPr lang="de-DE" dirty="0" smtClean="0"/>
              <a:t>Input (</a:t>
            </a:r>
            <a:r>
              <a:rPr lang="de-DE" dirty="0" err="1" smtClean="0"/>
              <a:t>Temp</a:t>
            </a:r>
            <a:r>
              <a:rPr lang="de-DE" dirty="0" smtClean="0"/>
              <a:t>.):	</a:t>
            </a:r>
            <a:r>
              <a:rPr lang="de-DE" dirty="0" err="1" smtClean="0"/>
              <a:t>Pred</a:t>
            </a:r>
            <a:r>
              <a:rPr lang="de-DE" dirty="0" smtClean="0"/>
              <a:t>. Output (Demand):</a:t>
            </a:r>
          </a:p>
          <a:p>
            <a:pPr>
              <a:lnSpc>
                <a:spcPct val="200000"/>
              </a:lnSpc>
              <a:tabLst>
                <a:tab pos="2690813" algn="l"/>
                <a:tab pos="3498850" algn="l"/>
              </a:tabLst>
            </a:pPr>
            <a:r>
              <a:rPr lang="de-DE" dirty="0" smtClean="0"/>
              <a:t>Loss:		</a:t>
            </a:r>
            <a:r>
              <a:rPr lang="de-DE" dirty="0" err="1" smtClean="0"/>
              <a:t>angry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r>
              <a:rPr lang="de-DE" dirty="0" smtClean="0"/>
              <a:t> &amp; </a:t>
            </a:r>
            <a:r>
              <a:rPr lang="de-DE" dirty="0" err="1" smtClean="0"/>
              <a:t>workers</a:t>
            </a:r>
            <a:endParaRPr lang="de-DE" dirty="0" smtClean="0"/>
          </a:p>
          <a:p>
            <a:pPr>
              <a:tabLst>
                <a:tab pos="2690813" algn="l"/>
                <a:tab pos="3498850" algn="l"/>
              </a:tabLst>
            </a:pPr>
            <a:r>
              <a:rPr lang="de-DE" dirty="0" smtClean="0"/>
              <a:t>		not </a:t>
            </a:r>
            <a:r>
              <a:rPr lang="de-DE" dirty="0" err="1" smtClean="0"/>
              <a:t>enough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do &amp; </a:t>
            </a:r>
            <a:r>
              <a:rPr lang="de-DE" dirty="0" err="1" smtClean="0"/>
              <a:t>wasted</a:t>
            </a:r>
            <a:r>
              <a:rPr lang="de-DE" dirty="0" smtClean="0"/>
              <a:t> </a:t>
            </a:r>
            <a:r>
              <a:rPr lang="de-DE" dirty="0" err="1" smtClean="0"/>
              <a:t>hours</a:t>
            </a:r>
            <a:endParaRPr lang="de-DE" dirty="0" smtClean="0"/>
          </a:p>
          <a:p>
            <a:pPr>
              <a:tabLst>
                <a:tab pos="2690813" algn="l"/>
              </a:tabLst>
            </a:pPr>
            <a:endParaRPr lang="de-DE" dirty="0" smtClean="0"/>
          </a:p>
          <a:p>
            <a:pPr>
              <a:tabLst>
                <a:tab pos="2690813" algn="l"/>
              </a:tabLst>
            </a:pPr>
            <a:r>
              <a:rPr lang="de-DE" b="1" dirty="0" err="1" smtClean="0"/>
              <a:t>Expected</a:t>
            </a:r>
            <a:r>
              <a:rPr lang="de-DE" b="1" dirty="0" smtClean="0"/>
              <a:t> Loss</a:t>
            </a:r>
            <a:r>
              <a:rPr lang="de-DE" dirty="0" smtClean="0"/>
              <a:t>:</a:t>
            </a:r>
          </a:p>
          <a:p>
            <a:pPr>
              <a:lnSpc>
                <a:spcPct val="300000"/>
              </a:lnSpc>
              <a:tabLst>
                <a:tab pos="2690813" algn="l"/>
              </a:tabLst>
            </a:pPr>
            <a:r>
              <a:rPr lang="de-DE" dirty="0" err="1" smtClean="0"/>
              <a:t>Cost</a:t>
            </a:r>
            <a:r>
              <a:rPr lang="de-DE" dirty="0" smtClean="0"/>
              <a:t> of Best </a:t>
            </a:r>
            <a:r>
              <a:rPr lang="de-DE" dirty="0" err="1" smtClean="0"/>
              <a:t>Decision</a:t>
            </a:r>
            <a:r>
              <a:rPr lang="de-DE" dirty="0" smtClean="0"/>
              <a:t>:</a:t>
            </a:r>
          </a:p>
          <a:p>
            <a:pPr>
              <a:lnSpc>
                <a:spcPct val="200000"/>
              </a:lnSpc>
              <a:tabLst>
                <a:tab pos="2690813" algn="l"/>
              </a:tabLst>
            </a:pPr>
            <a:r>
              <a:rPr lang="de-DE" dirty="0" err="1" smtClean="0"/>
              <a:t>Cost</a:t>
            </a:r>
            <a:r>
              <a:rPr lang="de-DE" dirty="0" smtClean="0"/>
              <a:t> of </a:t>
            </a:r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i="1" dirty="0" smtClean="0"/>
              <a:t>a=E(y</a:t>
            </a:r>
            <a:r>
              <a:rPr lang="de-DE" i="1" dirty="0"/>
              <a:t>)</a:t>
            </a:r>
            <a:r>
              <a:rPr lang="de-DE" dirty="0"/>
              <a:t>:</a:t>
            </a: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Decision</a:t>
            </a:r>
            <a:r>
              <a:rPr lang="de-DE" dirty="0" smtClean="0"/>
              <a:t> Making: Min </a:t>
            </a:r>
            <a:r>
              <a:rPr lang="de-DE" dirty="0" err="1" smtClean="0"/>
              <a:t>Expected</a:t>
            </a:r>
            <a:r>
              <a:rPr lang="de-DE" dirty="0" smtClean="0"/>
              <a:t> Loss </a:t>
            </a:r>
            <a:r>
              <a:rPr lang="de-DE" sz="1600" dirty="0" smtClean="0"/>
              <a:t>(Unit </a:t>
            </a:r>
            <a:r>
              <a:rPr lang="de-DE" sz="1600" dirty="0"/>
              <a:t>2, </a:t>
            </a:r>
            <a:r>
              <a:rPr lang="de-DE" sz="1600" dirty="0" err="1"/>
              <a:t>slide</a:t>
            </a:r>
            <a:r>
              <a:rPr lang="de-DE" sz="1600" dirty="0"/>
              <a:t> </a:t>
            </a:r>
            <a:r>
              <a:rPr lang="de-DE" sz="1600" dirty="0" smtClean="0"/>
              <a:t>19-21)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91D913BA-B0D8-4B51-9328-DFAA0B370309}" type="slidenum">
              <a:rPr lang="en-US" b="1" smtClean="0"/>
              <a:pPr/>
              <a:t>69</a:t>
            </a:fld>
            <a:endParaRPr lang="en-US" b="1" dirty="0"/>
          </a:p>
        </p:txBody>
      </p:sp>
      <p:cxnSp>
        <p:nvCxnSpPr>
          <p:cNvPr id="14" name="Gerade Verbindung mit Pfeil 13"/>
          <p:cNvCxnSpPr/>
          <p:nvPr/>
        </p:nvCxnSpPr>
        <p:spPr bwMode="gray">
          <a:xfrm flipH="1">
            <a:off x="8244408" y="1035589"/>
            <a:ext cx="504056" cy="117884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k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283046"/>
              </p:ext>
            </p:extLst>
          </p:nvPr>
        </p:nvGraphicFramePr>
        <p:xfrm>
          <a:off x="5348974" y="1946757"/>
          <a:ext cx="106997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88" name="Equation" r:id="rId4" imgW="787320" imgH="203040" progId="Equation.DSMT4">
                  <p:embed/>
                </p:oleObj>
              </mc:Choice>
              <mc:Fallback>
                <p:oleObj name="Equation" r:id="rId4" imgW="7873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8974" y="1946757"/>
                        <a:ext cx="1069975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015919"/>
              </p:ext>
            </p:extLst>
          </p:nvPr>
        </p:nvGraphicFramePr>
        <p:xfrm>
          <a:off x="1748574" y="1956181"/>
          <a:ext cx="638175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89" name="Equation" r:id="rId6" imgW="469800" imgH="177480" progId="Equation.DSMT4">
                  <p:embed/>
                </p:oleObj>
              </mc:Choice>
              <mc:Fallback>
                <p:oleObj name="Equation" r:id="rId6" imgW="4698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8574" y="1956181"/>
                        <a:ext cx="638175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737263"/>
              </p:ext>
            </p:extLst>
          </p:nvPr>
        </p:nvGraphicFramePr>
        <p:xfrm>
          <a:off x="1352129" y="2424743"/>
          <a:ext cx="2241550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90" name="Equation" r:id="rId8" imgW="1650960" imgH="482400" progId="Equation.DSMT4">
                  <p:embed/>
                </p:oleObj>
              </mc:Choice>
              <mc:Fallback>
                <p:oleObj name="Equation" r:id="rId8" imgW="16509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129" y="2424743"/>
                        <a:ext cx="2241550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013948"/>
              </p:ext>
            </p:extLst>
          </p:nvPr>
        </p:nvGraphicFramePr>
        <p:xfrm>
          <a:off x="2982193" y="3214688"/>
          <a:ext cx="31019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91" name="Equation" r:id="rId10" imgW="2286000" imgH="469800" progId="Equation.DSMT4">
                  <p:embed/>
                </p:oleObj>
              </mc:Choice>
              <mc:Fallback>
                <p:oleObj name="Equation" r:id="rId10" imgW="228600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2193" y="3214688"/>
                        <a:ext cx="3101975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58172"/>
              </p:ext>
            </p:extLst>
          </p:nvPr>
        </p:nvGraphicFramePr>
        <p:xfrm>
          <a:off x="2987824" y="3951807"/>
          <a:ext cx="2138362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92" name="Equation" r:id="rId12" imgW="1574640" imgH="228600" progId="Equation.DSMT4">
                  <p:embed/>
                </p:oleObj>
              </mc:Choice>
              <mc:Fallback>
                <p:oleObj name="Equation" r:id="rId12" imgW="15746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3951807"/>
                        <a:ext cx="2138362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526883"/>
              </p:ext>
            </p:extLst>
          </p:nvPr>
        </p:nvGraphicFramePr>
        <p:xfrm>
          <a:off x="2987824" y="4524375"/>
          <a:ext cx="3052762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93" name="Equation" r:id="rId14" imgW="2247840" imgH="215640" progId="Equation.DSMT4">
                  <p:embed/>
                </p:oleObj>
              </mc:Choice>
              <mc:Fallback>
                <p:oleObj name="Equation" r:id="rId14" imgW="22478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4524375"/>
                        <a:ext cx="3052762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7637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="" xmlns:a16="http://schemas.microsoft.com/office/drawing/2014/main" id="{805381EE-3CBF-2852-777C-3EC1684B63F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Some </a:t>
                </a:r>
                <a:r>
                  <a:rPr lang="en-US" b="1" dirty="0">
                    <a:solidFill>
                      <a:schemeClr val="accent2"/>
                    </a:solidFill>
                  </a:rPr>
                  <a:t>classes of probability distributions </a:t>
                </a:r>
                <a:r>
                  <a:rPr lang="en-US" dirty="0" smtClean="0"/>
                  <a:t>can </a:t>
                </a:r>
                <a:r>
                  <a:rPr lang="en-US" dirty="0"/>
                  <a:t>be fully described with a small number of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sz="1200" b="1" dirty="0"/>
                  <a:t>Advantages</a:t>
                </a:r>
                <a:r>
                  <a:rPr lang="en-US" sz="1200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sz="1200" b="1" dirty="0"/>
                  <a:t>Storage Efficiency</a:t>
                </a:r>
                <a:r>
                  <a:rPr lang="en-US" sz="1200" dirty="0"/>
                  <a:t>: Only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200" dirty="0"/>
                  <a:t> real numbers for whole function!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sz="1200" b="1" dirty="0"/>
                  <a:t>Compute Efficiency</a:t>
                </a:r>
                <a:r>
                  <a:rPr lang="en-US" sz="1200" dirty="0"/>
                  <a:t>: Only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200" dirty="0"/>
                  <a:t> computation for rules of probability!</a:t>
                </a:r>
              </a:p>
              <a:p>
                <a:pPr lvl="1"/>
                <a:r>
                  <a:rPr lang="en-US" sz="1200" b="1" dirty="0"/>
                  <a:t>Disadvantages</a:t>
                </a:r>
                <a:r>
                  <a:rPr lang="en-US" sz="1200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sz="1200" dirty="0"/>
                  <a:t>Too restrictive to represent true phenomenon in real data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sz="1200" dirty="0"/>
                  <a:t>Function classes often not closed under Bayes’ </a:t>
                </a:r>
                <a:r>
                  <a:rPr lang="en-US" sz="1200" dirty="0" smtClean="0"/>
                  <a:t>rule</a:t>
                </a:r>
              </a:p>
              <a:p>
                <a:pPr marL="879475" lvl="2" indent="-342900">
                  <a:buFont typeface="+mj-lt"/>
                  <a:buAutoNum type="arabicPeriod"/>
                </a:pPr>
                <a:endParaRPr lang="en-US" sz="1100" dirty="0" smtClean="0"/>
              </a:p>
              <a:p>
                <a:r>
                  <a:rPr lang="en-US" dirty="0" smtClean="0"/>
                  <a:t>Examples?</a:t>
                </a:r>
                <a:endParaRPr lang="en-US" dirty="0"/>
              </a:p>
              <a:p>
                <a:pPr lvl="1"/>
                <a:endParaRPr lang="en-US" sz="11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5381EE-3CBF-2852-777C-3EC1684B63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1">
                <a:blip r:embed="rId2"/>
                <a:stretch>
                  <a:fillRect t="-1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="" xmlns:a16="http://schemas.microsoft.com/office/drawing/2014/main" id="{E78D8634-DA49-FB53-E2B7-89DB55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Classes of Probability </a:t>
            </a:r>
            <a:r>
              <a:rPr lang="en-US" dirty="0"/>
              <a:t>Distributions </a:t>
            </a:r>
          </a:p>
        </p:txBody>
      </p:sp>
    </p:spTree>
    <p:extLst>
      <p:ext uri="{BB962C8B-B14F-4D97-AF65-F5344CB8AC3E}">
        <p14:creationId xmlns:p14="http://schemas.microsoft.com/office/powerpoint/2010/main" val="222491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smtClean="0"/>
              <a:t>Course Setup</a:t>
            </a:r>
            <a:endParaRPr lang="de-DE" altLang="x-non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Recap</a:t>
            </a:r>
            <a:r>
              <a:rPr lang="de-DE" altLang="x-none" dirty="0"/>
              <a:t>: </a:t>
            </a:r>
            <a:r>
              <a:rPr lang="de-DE" altLang="x-none" dirty="0" err="1" smtClean="0"/>
              <a:t>Probabilities</a:t>
            </a:r>
            <a:r>
              <a:rPr lang="de-DE" altLang="x-none" dirty="0" smtClean="0"/>
              <a:t> and </a:t>
            </a:r>
            <a:r>
              <a:rPr lang="de-DE" altLang="x-none" dirty="0" err="1" smtClean="0"/>
              <a:t>Distributions</a:t>
            </a:r>
            <a:r>
              <a:rPr lang="de-DE" altLang="x-none" dirty="0" smtClean="0"/>
              <a:t> (Unit </a:t>
            </a:r>
            <a:r>
              <a:rPr lang="de-DE" altLang="x-none" dirty="0"/>
              <a:t>1</a:t>
            </a:r>
            <a:r>
              <a:rPr lang="de-DE" altLang="x-none" dirty="0" smtClean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Recap</a:t>
            </a:r>
            <a:r>
              <a:rPr lang="de-DE" altLang="x-none" dirty="0" smtClean="0"/>
              <a:t>: Main </a:t>
            </a:r>
            <a:r>
              <a:rPr lang="de-DE" altLang="x-none" dirty="0" err="1" smtClean="0"/>
              <a:t>Concepts</a:t>
            </a:r>
            <a:r>
              <a:rPr lang="de-DE" altLang="x-none" dirty="0" smtClean="0"/>
              <a:t> of Unit 2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Example</a:t>
            </a:r>
            <a:r>
              <a:rPr lang="de-DE" altLang="x-none" dirty="0" smtClean="0"/>
              <a:t>: </a:t>
            </a:r>
            <a:r>
              <a:rPr lang="de-DE" altLang="x-none" dirty="0" err="1" smtClean="0"/>
              <a:t>Bayesian</a:t>
            </a:r>
            <a:r>
              <a:rPr lang="de-DE" altLang="x-none" dirty="0" smtClean="0"/>
              <a:t> </a:t>
            </a:r>
            <a:r>
              <a:rPr lang="de-DE" altLang="x-none" dirty="0" err="1" smtClean="0"/>
              <a:t>Inference</a:t>
            </a:r>
            <a:endParaRPr lang="de-DE" altLang="x-none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Example</a:t>
            </a:r>
            <a:r>
              <a:rPr lang="de-DE" altLang="x-none" dirty="0" smtClean="0"/>
              <a:t>: </a:t>
            </a:r>
            <a:r>
              <a:rPr lang="de-DE" altLang="x-none" dirty="0" err="1" smtClean="0"/>
              <a:t>Multiplication</a:t>
            </a:r>
            <a:r>
              <a:rPr lang="de-DE" altLang="x-none" dirty="0" smtClean="0"/>
              <a:t> of Normal </a:t>
            </a:r>
            <a:r>
              <a:rPr lang="de-DE" altLang="x-none" dirty="0" err="1" smtClean="0"/>
              <a:t>Distributions</a:t>
            </a:r>
            <a:endParaRPr lang="de-DE" altLang="x-none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dirty="0" err="1" smtClean="0"/>
              <a:t>Example</a:t>
            </a:r>
            <a:r>
              <a:rPr lang="de-DE" altLang="x-none" dirty="0" smtClean="0"/>
              <a:t>: </a:t>
            </a:r>
            <a:r>
              <a:rPr lang="de-DE" altLang="x-none" dirty="0" err="1" smtClean="0"/>
              <a:t>Decision</a:t>
            </a:r>
            <a:r>
              <a:rPr lang="de-DE" altLang="x-none" dirty="0" smtClean="0"/>
              <a:t>-Making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altLang="x-none" b="1" dirty="0" err="1" smtClean="0"/>
              <a:t>Hints</a:t>
            </a:r>
            <a:r>
              <a:rPr lang="de-DE" altLang="x-none" b="1" dirty="0" smtClean="0"/>
              <a:t> </a:t>
            </a:r>
            <a:r>
              <a:rPr lang="de-DE" altLang="x-none" b="1" dirty="0" err="1" smtClean="0"/>
              <a:t>for</a:t>
            </a:r>
            <a:r>
              <a:rPr lang="de-DE" altLang="x-none" b="1" dirty="0" smtClean="0"/>
              <a:t> </a:t>
            </a:r>
            <a:r>
              <a:rPr lang="de-DE" altLang="x-none" b="1" dirty="0" err="1" smtClean="0"/>
              <a:t>Exercise</a:t>
            </a:r>
            <a:r>
              <a:rPr lang="de-DE" altLang="x-none" b="1" dirty="0" smtClean="0"/>
              <a:t> 1 (</a:t>
            </a:r>
            <a:r>
              <a:rPr lang="de-DE" altLang="x-none" b="1" dirty="0" err="1" smtClean="0"/>
              <a:t>to</a:t>
            </a:r>
            <a:r>
              <a:rPr lang="de-DE" altLang="x-none" b="1" dirty="0" smtClean="0"/>
              <a:t> </a:t>
            </a:r>
            <a:r>
              <a:rPr lang="de-DE" altLang="x-none" b="1" dirty="0" err="1" smtClean="0"/>
              <a:t>be</a:t>
            </a:r>
            <a:r>
              <a:rPr lang="de-DE" altLang="x-none" b="1" dirty="0" smtClean="0"/>
              <a:t> </a:t>
            </a:r>
            <a:r>
              <a:rPr lang="de-DE" altLang="x-none" b="1" dirty="0" err="1" smtClean="0"/>
              <a:t>handed</a:t>
            </a:r>
            <a:r>
              <a:rPr lang="de-DE" altLang="x-none" b="1" dirty="0" smtClean="0"/>
              <a:t> in </a:t>
            </a:r>
            <a:r>
              <a:rPr lang="de-DE" altLang="x-none" b="1" dirty="0" err="1" smtClean="0"/>
              <a:t>Monday</a:t>
            </a:r>
            <a:r>
              <a:rPr lang="de-DE" altLang="x-none" b="1" dirty="0" smtClean="0"/>
              <a:t> </a:t>
            </a:r>
            <a:r>
              <a:rPr lang="de-DE" altLang="x-none" b="1" dirty="0" smtClean="0"/>
              <a:t>May</a:t>
            </a:r>
            <a:r>
              <a:rPr lang="de-DE" altLang="x-none" b="1" dirty="0" smtClean="0"/>
              <a:t> 5)</a:t>
            </a:r>
            <a:endParaRPr lang="de-DE" altLang="x-none" b="1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70</a:t>
            </a:fld>
            <a:endParaRPr lang="en-US" b="1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30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68288" indent="-252413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343025" algn="l"/>
              </a:tabLst>
            </a:pPr>
            <a:r>
              <a:rPr lang="de-DE" altLang="x-none" sz="1600" dirty="0" smtClean="0"/>
              <a:t>Part I:</a:t>
            </a:r>
            <a:r>
              <a:rPr lang="de-DE" altLang="x-none" sz="1600" dirty="0"/>
              <a:t>	</a:t>
            </a:r>
            <a:r>
              <a:rPr lang="de-DE" altLang="x-none" sz="1600" dirty="0" err="1" smtClean="0"/>
              <a:t>Discrete</a:t>
            </a:r>
            <a:r>
              <a:rPr lang="de-DE" altLang="x-none" sz="1600" dirty="0" smtClean="0"/>
              <a:t> Uniform &amp; </a:t>
            </a:r>
            <a:r>
              <a:rPr lang="de-DE" altLang="x-none" sz="1600" dirty="0" err="1" smtClean="0"/>
              <a:t>Gaussians</a:t>
            </a:r>
            <a:r>
              <a:rPr lang="de-DE" altLang="x-none" sz="1600" dirty="0" smtClean="0"/>
              <a:t> in Julia</a:t>
            </a:r>
          </a:p>
          <a:p>
            <a:pPr marL="268288" indent="-252413">
              <a:lnSpc>
                <a:spcPct val="250000"/>
              </a:lnSpc>
              <a:buFont typeface="Wingdings" panose="05000000000000000000" pitchFamily="2" charset="2"/>
              <a:buChar char="§"/>
              <a:tabLst>
                <a:tab pos="1343025" algn="l"/>
              </a:tabLst>
            </a:pPr>
            <a:r>
              <a:rPr lang="de-DE" altLang="x-none" sz="1600" dirty="0" smtClean="0"/>
              <a:t>Part II:</a:t>
            </a:r>
            <a:r>
              <a:rPr lang="de-DE" altLang="x-none" sz="1600" dirty="0"/>
              <a:t>	</a:t>
            </a:r>
            <a:r>
              <a:rPr lang="de-DE" altLang="x-none" sz="1600" dirty="0" err="1" smtClean="0"/>
              <a:t>Generic</a:t>
            </a:r>
            <a:r>
              <a:rPr lang="de-DE" altLang="x-none" sz="1600" dirty="0" smtClean="0"/>
              <a:t> </a:t>
            </a:r>
            <a:r>
              <a:rPr lang="de-DE" altLang="x-none" sz="1600" dirty="0" err="1" smtClean="0"/>
              <a:t>Distributions</a:t>
            </a:r>
            <a:r>
              <a:rPr lang="de-DE" altLang="x-none" sz="1600" dirty="0" smtClean="0"/>
              <a:t> </a:t>
            </a:r>
            <a:r>
              <a:rPr lang="de-DE" altLang="x-none" sz="1600" dirty="0"/>
              <a:t>in </a:t>
            </a:r>
            <a:r>
              <a:rPr lang="de-DE" altLang="x-none" sz="1600" dirty="0" smtClean="0"/>
              <a:t>Julia</a:t>
            </a:r>
          </a:p>
          <a:p>
            <a:pPr marL="268288" indent="-252413">
              <a:lnSpc>
                <a:spcPct val="250000"/>
              </a:lnSpc>
              <a:buFont typeface="Wingdings" panose="05000000000000000000" pitchFamily="2" charset="2"/>
              <a:buChar char="§"/>
              <a:tabLst>
                <a:tab pos="1343025" algn="l"/>
              </a:tabLst>
            </a:pPr>
            <a:r>
              <a:rPr lang="de-DE" altLang="x-none" sz="1600" dirty="0" smtClean="0"/>
              <a:t>Part III:	Show Identities </a:t>
            </a:r>
            <a:r>
              <a:rPr lang="de-DE" altLang="x-none" sz="1600" dirty="0" err="1" smtClean="0"/>
              <a:t>for</a:t>
            </a:r>
            <a:r>
              <a:rPr lang="de-DE" altLang="x-none" sz="1600" dirty="0" smtClean="0"/>
              <a:t> </a:t>
            </a:r>
            <a:r>
              <a:rPr lang="de-DE" altLang="x-none" sz="1600" dirty="0" err="1" smtClean="0"/>
              <a:t>Representations</a:t>
            </a:r>
            <a:r>
              <a:rPr lang="de-DE" altLang="x-none" sz="1600" dirty="0" smtClean="0"/>
              <a:t> of </a:t>
            </a:r>
            <a:r>
              <a:rPr lang="de-DE" altLang="x-none" sz="1600" dirty="0" err="1" smtClean="0"/>
              <a:t>Gaussians</a:t>
            </a:r>
            <a:endParaRPr lang="de-DE" altLang="x-none" sz="1600" dirty="0" smtClean="0"/>
          </a:p>
          <a:p>
            <a:pPr marL="15875">
              <a:tabLst>
                <a:tab pos="1343025" algn="l"/>
              </a:tabLst>
            </a:pPr>
            <a:r>
              <a:rPr lang="de-DE" altLang="x-none" sz="1600" dirty="0" smtClean="0"/>
              <a:t>	and </a:t>
            </a:r>
            <a:r>
              <a:rPr lang="de-DE" altLang="x-none" sz="1600" dirty="0" err="1" smtClean="0"/>
              <a:t>verify</a:t>
            </a:r>
            <a:r>
              <a:rPr lang="de-DE" altLang="x-none" sz="1600" dirty="0" smtClean="0"/>
              <a:t> </a:t>
            </a:r>
            <a:r>
              <a:rPr lang="de-DE" altLang="x-none" sz="1600" dirty="0" err="1" smtClean="0"/>
              <a:t>the</a:t>
            </a:r>
            <a:r>
              <a:rPr lang="de-DE" altLang="x-none" sz="1600" dirty="0" smtClean="0"/>
              <a:t> </a:t>
            </a:r>
            <a:r>
              <a:rPr lang="de-DE" altLang="x-none" sz="1600" dirty="0" err="1" smtClean="0"/>
              <a:t>Multiplication</a:t>
            </a:r>
            <a:r>
              <a:rPr lang="de-DE" altLang="x-none" sz="1600" dirty="0" smtClean="0"/>
              <a:t> Theorem </a:t>
            </a:r>
            <a:r>
              <a:rPr lang="de-DE" altLang="x-none" sz="1600" dirty="0" smtClean="0">
                <a:sym typeface="Wingdings" panose="05000000000000000000" pitchFamily="2" charset="2"/>
              </a:rPr>
              <a:t></a:t>
            </a:r>
            <a:endParaRPr lang="de-DE" altLang="x-none" sz="1600" dirty="0"/>
          </a:p>
          <a:p>
            <a:pPr marL="268288" indent="-252413">
              <a:lnSpc>
                <a:spcPct val="250000"/>
              </a:lnSpc>
              <a:buFont typeface="Wingdings" panose="05000000000000000000" pitchFamily="2" charset="2"/>
              <a:buChar char="§"/>
              <a:tabLst>
                <a:tab pos="1343025" algn="l"/>
              </a:tabLst>
            </a:pPr>
            <a:r>
              <a:rPr lang="de-DE" altLang="x-none" sz="1600" dirty="0"/>
              <a:t>Part IV:	</a:t>
            </a:r>
            <a:r>
              <a:rPr lang="de-DE" altLang="x-none" sz="1600" dirty="0" err="1" smtClean="0"/>
              <a:t>Conjugacy</a:t>
            </a:r>
            <a:r>
              <a:rPr lang="de-DE" altLang="x-none" sz="1600" dirty="0" smtClean="0"/>
              <a:t> of </a:t>
            </a:r>
            <a:r>
              <a:rPr lang="de-DE" altLang="x-none" sz="1600" dirty="0" err="1" smtClean="0"/>
              <a:t>the</a:t>
            </a:r>
            <a:r>
              <a:rPr lang="de-DE" altLang="x-none" sz="1600" dirty="0" smtClean="0"/>
              <a:t> Beta Distribution</a:t>
            </a:r>
            <a:endParaRPr lang="de-DE" altLang="x-none" sz="1600" dirty="0"/>
          </a:p>
          <a:p>
            <a:endParaRPr lang="de-DE" altLang="x-non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Exercise</a:t>
            </a:r>
            <a:r>
              <a:rPr lang="de-DE" dirty="0"/>
              <a:t> </a:t>
            </a:r>
            <a:r>
              <a:rPr lang="de-DE" dirty="0" smtClean="0"/>
              <a:t>1 (</a:t>
            </a:r>
            <a:r>
              <a:rPr lang="de-DE" dirty="0" err="1" smtClean="0"/>
              <a:t>until</a:t>
            </a:r>
            <a:r>
              <a:rPr lang="de-DE" dirty="0" smtClean="0"/>
              <a:t> May 5)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71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4086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058025" cy="3563938"/>
          </a:xfrm>
        </p:spPr>
        <p:txBody>
          <a:bodyPr/>
          <a:lstStyle/>
          <a:p>
            <a:pPr marL="268288" indent="-252413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343025" algn="l"/>
              </a:tabLst>
            </a:pPr>
            <a:r>
              <a:rPr lang="de-DE" altLang="x-none" sz="1600" dirty="0" err="1" smtClean="0"/>
              <a:t>Recap</a:t>
            </a:r>
            <a:r>
              <a:rPr lang="de-DE" altLang="x-none" sz="1600" dirty="0" smtClean="0"/>
              <a:t> I:</a:t>
            </a:r>
            <a:r>
              <a:rPr lang="de-DE" altLang="x-none" sz="1600" dirty="0"/>
              <a:t>	</a:t>
            </a:r>
            <a:r>
              <a:rPr lang="de-DE" altLang="x-none" sz="1600" dirty="0" err="1" smtClean="0"/>
              <a:t>Recap</a:t>
            </a:r>
            <a:r>
              <a:rPr lang="de-DE" altLang="x-none" sz="1600" dirty="0" smtClean="0"/>
              <a:t> </a:t>
            </a:r>
            <a:r>
              <a:rPr lang="de-DE" altLang="x-none" sz="1600" dirty="0" err="1" smtClean="0"/>
              <a:t>Expectation</a:t>
            </a:r>
            <a:r>
              <a:rPr lang="de-DE" altLang="x-none" sz="1600" dirty="0" smtClean="0"/>
              <a:t> and </a:t>
            </a:r>
            <a:r>
              <a:rPr lang="de-DE" altLang="x-none" sz="1600" dirty="0" err="1" smtClean="0"/>
              <a:t>Variance</a:t>
            </a:r>
            <a:r>
              <a:rPr lang="de-DE" altLang="x-none" sz="1600" dirty="0" smtClean="0"/>
              <a:t> of </a:t>
            </a:r>
            <a:r>
              <a:rPr lang="de-DE" altLang="x-none" sz="1600" dirty="0"/>
              <a:t>R</a:t>
            </a:r>
            <a:r>
              <a:rPr lang="de-DE" altLang="x-none" sz="1600" dirty="0" smtClean="0"/>
              <a:t>andom </a:t>
            </a:r>
            <a:r>
              <a:rPr lang="de-DE" altLang="x-none" sz="1600" dirty="0"/>
              <a:t>V</a:t>
            </a:r>
            <a:r>
              <a:rPr lang="de-DE" altLang="x-none" sz="1600" dirty="0" smtClean="0"/>
              <a:t>ariables</a:t>
            </a:r>
          </a:p>
          <a:p>
            <a:pPr marL="268288" indent="-252413">
              <a:lnSpc>
                <a:spcPct val="250000"/>
              </a:lnSpc>
              <a:buFont typeface="Wingdings" panose="05000000000000000000" pitchFamily="2" charset="2"/>
              <a:buChar char="§"/>
              <a:tabLst>
                <a:tab pos="1343025" algn="l"/>
              </a:tabLst>
            </a:pPr>
            <a:r>
              <a:rPr lang="de-DE" altLang="x-none" sz="1600" dirty="0" err="1" smtClean="0"/>
              <a:t>Recap</a:t>
            </a:r>
            <a:r>
              <a:rPr lang="de-DE" altLang="x-none" sz="1600" dirty="0" smtClean="0"/>
              <a:t> II</a:t>
            </a:r>
            <a:r>
              <a:rPr lang="de-DE" altLang="x-none" sz="1600" dirty="0"/>
              <a:t>:	</a:t>
            </a:r>
            <a:r>
              <a:rPr lang="de-DE" altLang="x-none" sz="1600" dirty="0" smtClean="0"/>
              <a:t>Beta Distribution (</a:t>
            </a:r>
            <a:r>
              <a:rPr lang="de-DE" altLang="x-none" sz="1600" dirty="0" err="1" smtClean="0"/>
              <a:t>Conjugacy</a:t>
            </a:r>
            <a:r>
              <a:rPr lang="de-DE" altLang="x-none" sz="1600" dirty="0" smtClean="0"/>
              <a:t>, </a:t>
            </a:r>
            <a:r>
              <a:rPr lang="de-DE" altLang="x-none" sz="1600" dirty="0" err="1" smtClean="0"/>
              <a:t>Discrete</a:t>
            </a:r>
            <a:r>
              <a:rPr lang="de-DE" altLang="x-none" sz="1600" dirty="0" smtClean="0"/>
              <a:t> </a:t>
            </a:r>
            <a:r>
              <a:rPr lang="de-DE" altLang="x-none" sz="1600" dirty="0" err="1" smtClean="0"/>
              <a:t>Likelihood</a:t>
            </a:r>
            <a:r>
              <a:rPr lang="de-DE" altLang="x-none" sz="1600" dirty="0" smtClean="0"/>
              <a:t>)</a:t>
            </a:r>
          </a:p>
          <a:p>
            <a:pPr marL="268288" indent="-252413">
              <a:lnSpc>
                <a:spcPct val="250000"/>
              </a:lnSpc>
              <a:buFont typeface="Wingdings" panose="05000000000000000000" pitchFamily="2" charset="2"/>
              <a:buChar char="§"/>
              <a:tabLst>
                <a:tab pos="1343025" algn="l"/>
              </a:tabLst>
            </a:pPr>
            <a:r>
              <a:rPr lang="de-DE" altLang="x-none" sz="1600" dirty="0" err="1" smtClean="0"/>
              <a:t>Recap</a:t>
            </a:r>
            <a:r>
              <a:rPr lang="de-DE" altLang="x-none" sz="1600" dirty="0" smtClean="0"/>
              <a:t> III: Normal Distribution (</a:t>
            </a:r>
            <a:r>
              <a:rPr lang="de-DE" altLang="x-none" sz="1600" dirty="0" err="1" smtClean="0"/>
              <a:t>Conjugacy</a:t>
            </a:r>
            <a:r>
              <a:rPr lang="de-DE" altLang="x-none" sz="1600" dirty="0" smtClean="0"/>
              <a:t>, </a:t>
            </a:r>
            <a:r>
              <a:rPr lang="de-DE" altLang="x-none" sz="1600" dirty="0" err="1" smtClean="0"/>
              <a:t>Continuous</a:t>
            </a:r>
            <a:r>
              <a:rPr lang="de-DE" altLang="x-none" sz="1600" dirty="0" smtClean="0"/>
              <a:t> </a:t>
            </a:r>
            <a:r>
              <a:rPr lang="de-DE" altLang="x-none" sz="1600" dirty="0" err="1" smtClean="0"/>
              <a:t>Likelihood</a:t>
            </a:r>
            <a:r>
              <a:rPr lang="de-DE" altLang="x-none" sz="1600" dirty="0" smtClean="0"/>
              <a:t>)</a:t>
            </a:r>
          </a:p>
          <a:p>
            <a:pPr marL="268288" indent="-252413">
              <a:lnSpc>
                <a:spcPct val="250000"/>
              </a:lnSpc>
              <a:buFont typeface="Wingdings" panose="05000000000000000000" pitchFamily="2" charset="2"/>
              <a:buChar char="§"/>
              <a:tabLst>
                <a:tab pos="1343025" algn="l"/>
              </a:tabLst>
            </a:pPr>
            <a:r>
              <a:rPr lang="de-DE" altLang="x-none" sz="1600" dirty="0" err="1" smtClean="0"/>
              <a:t>Recap</a:t>
            </a:r>
            <a:r>
              <a:rPr lang="de-DE" altLang="x-none" sz="1600" dirty="0" smtClean="0"/>
              <a:t> IV:	</a:t>
            </a:r>
            <a:r>
              <a:rPr lang="de-DE" altLang="x-none" sz="1600" dirty="0" err="1" smtClean="0"/>
              <a:t>Decision</a:t>
            </a:r>
            <a:r>
              <a:rPr lang="de-DE" altLang="x-none" sz="1600" dirty="0" smtClean="0"/>
              <a:t>-Making </a:t>
            </a:r>
            <a:r>
              <a:rPr lang="de-DE" altLang="x-none" sz="1600" dirty="0" err="1" smtClean="0"/>
              <a:t>based</a:t>
            </a:r>
            <a:r>
              <a:rPr lang="de-DE" altLang="x-none" sz="1600" dirty="0" smtClean="0"/>
              <a:t> on </a:t>
            </a:r>
            <a:r>
              <a:rPr lang="de-DE" altLang="x-none" sz="1600" dirty="0" err="1" smtClean="0"/>
              <a:t>derived</a:t>
            </a:r>
            <a:r>
              <a:rPr lang="de-DE" altLang="x-none" sz="1600" dirty="0" smtClean="0"/>
              <a:t> </a:t>
            </a:r>
            <a:r>
              <a:rPr lang="de-DE" altLang="x-none" sz="1600" dirty="0" err="1" smtClean="0"/>
              <a:t>Posteria</a:t>
            </a:r>
            <a:endParaRPr lang="de-DE" altLang="x-none" sz="1600" dirty="0"/>
          </a:p>
          <a:p>
            <a:pPr marL="268288" indent="-252413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343025" algn="l"/>
              </a:tabLst>
            </a:pPr>
            <a:endParaRPr lang="de-DE" altLang="x-none" dirty="0"/>
          </a:p>
          <a:p>
            <a:endParaRPr lang="de-DE" altLang="x-non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Summary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PML SS 2025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Tutorial 2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913BA-B0D8-4B51-9328-DFAA0B370309}" type="slidenum">
              <a:rPr lang="en-US" b="1" smtClean="0"/>
              <a:pPr/>
              <a:t>72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4105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See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Week</a:t>
            </a:r>
            <a:r>
              <a:rPr lang="de-DE" dirty="0" smtClean="0"/>
              <a:t>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598272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="" xmlns:a16="http://schemas.microsoft.com/office/drawing/2014/main" id="{805381EE-3CBF-2852-777C-3EC1684B63F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Some </a:t>
                </a:r>
                <a:r>
                  <a:rPr lang="en-US" b="1" dirty="0">
                    <a:solidFill>
                      <a:schemeClr val="accent2"/>
                    </a:solidFill>
                  </a:rPr>
                  <a:t>classes of probability distributions </a:t>
                </a:r>
                <a:r>
                  <a:rPr lang="en-US" dirty="0" smtClean="0"/>
                  <a:t>can </a:t>
                </a:r>
                <a:r>
                  <a:rPr lang="en-US" dirty="0"/>
                  <a:t>be fully described with a small number of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sz="1200" b="1" dirty="0"/>
                  <a:t>Advantages</a:t>
                </a:r>
                <a:r>
                  <a:rPr lang="en-US" sz="1200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sz="1200" b="1" dirty="0"/>
                  <a:t>Storage Efficiency</a:t>
                </a:r>
                <a:r>
                  <a:rPr lang="en-US" sz="1200" dirty="0"/>
                  <a:t>: Only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200" dirty="0"/>
                  <a:t> real numbers for whole function!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sz="1200" b="1" dirty="0"/>
                  <a:t>Compute Efficiency</a:t>
                </a:r>
                <a:r>
                  <a:rPr lang="en-US" sz="1200" dirty="0"/>
                  <a:t>: Only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200" dirty="0"/>
                  <a:t> computation for rules of probability!</a:t>
                </a:r>
              </a:p>
              <a:p>
                <a:pPr lvl="1"/>
                <a:r>
                  <a:rPr lang="en-US" sz="1200" b="1" dirty="0"/>
                  <a:t>Disadvantages</a:t>
                </a:r>
                <a:r>
                  <a:rPr lang="en-US" sz="1200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sz="1200" dirty="0"/>
                  <a:t>Too restrictive to represent true phenomenon in real data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sz="1200" dirty="0"/>
                  <a:t>Function classes often not closed under Bayes’ </a:t>
                </a:r>
                <a:r>
                  <a:rPr lang="en-US" sz="1200" dirty="0" smtClean="0"/>
                  <a:t>rule</a:t>
                </a:r>
              </a:p>
              <a:p>
                <a:pPr marL="879475" lvl="2" indent="-342900">
                  <a:buFont typeface="+mj-lt"/>
                  <a:buAutoNum type="arabicPeriod"/>
                </a:pPr>
                <a:endParaRPr lang="en-US" sz="1100" dirty="0" smtClean="0"/>
              </a:p>
              <a:p>
                <a:r>
                  <a:rPr lang="en-US" dirty="0" smtClean="0"/>
                  <a:t>Examples</a:t>
                </a:r>
                <a:endParaRPr lang="en-US" dirty="0"/>
              </a:p>
              <a:p>
                <a:pPr lvl="1"/>
                <a:r>
                  <a:rPr lang="en-US" sz="1200" b="1" dirty="0" smtClean="0"/>
                  <a:t>Discrete</a:t>
                </a:r>
                <a:r>
                  <a:rPr lang="en-US" sz="1200" dirty="0" smtClean="0"/>
                  <a:t>: Bernoulli (d=1), Binomial (d=2), Poisson (d=1), Hypergeometric (d=3), Uniform (d=2), . . .</a:t>
                </a:r>
                <a:endParaRPr lang="en-US" sz="1200" dirty="0"/>
              </a:p>
              <a:p>
                <a:pPr lvl="1"/>
                <a:r>
                  <a:rPr lang="en-US" sz="1200" b="1" dirty="0" smtClean="0"/>
                  <a:t>Continuous</a:t>
                </a:r>
                <a:r>
                  <a:rPr lang="en-US" sz="1200" dirty="0" smtClean="0"/>
                  <a:t>: Normal (d=2), Exponential (d=1), Gamma (d=2), Beta (d=2), Pareto (d=2), Weibull (d=2), Uniform (d=2), Triangular (d=3), . . .</a:t>
                </a:r>
              </a:p>
              <a:p>
                <a:pPr lvl="1"/>
                <a:endParaRPr lang="en-US" sz="11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5381EE-3CBF-2852-777C-3EC1684B63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1">
                <a:blip r:embed="rId2"/>
                <a:stretch>
                  <a:fillRect t="-1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="" xmlns:a16="http://schemas.microsoft.com/office/drawing/2014/main" id="{E78D8634-DA49-FB53-E2B7-89DB55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Classes of Probability </a:t>
            </a:r>
            <a:r>
              <a:rPr lang="en-US" dirty="0"/>
              <a:t>Distributions </a:t>
            </a:r>
          </a:p>
        </p:txBody>
      </p:sp>
    </p:spTree>
    <p:extLst>
      <p:ext uri="{BB962C8B-B14F-4D97-AF65-F5344CB8AC3E}">
        <p14:creationId xmlns:p14="http://schemas.microsoft.com/office/powerpoint/2010/main" val="167972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=""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x-none" b="1" dirty="0"/>
                  <a:t>Binomial Distribution</a:t>
                </a:r>
                <a:r>
                  <a:rPr lang="x-none" dirty="0"/>
                  <a:t>. </a:t>
                </a:r>
                <a:r>
                  <a:rPr lang="x-none" i="1" dirty="0"/>
                  <a:t>The sum of </a:t>
                </a:r>
                <a14:m>
                  <m:oMath xmlns:m="http://schemas.openxmlformats.org/officeDocument/2006/math">
                    <m:r>
                      <a:rPr lang="x-non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x-none" i="1" dirty="0"/>
                  <a:t> independent Bernoulli random variables with the same success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x-none" i="1" dirty="0"/>
                  <a:t> has a </a:t>
                </a:r>
                <a:r>
                  <a:rPr lang="x-none" dirty="0"/>
                  <a:t>Binomial distribution </a:t>
                </a:r>
                <a:r>
                  <a:rPr lang="x-none" i="1" dirty="0"/>
                  <a:t>with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x-none" i="1" dirty="0"/>
              </a:p>
              <a:p>
                <a:r>
                  <a:rPr lang="x-none" b="1" dirty="0"/>
                  <a:t>Rarely </a:t>
                </a:r>
                <a:r>
                  <a:rPr lang="x-none" dirty="0"/>
                  <a:t>used in Machine Learning practice but in Machine Learning theory (for modelling the distribution of the </a:t>
                </a:r>
                <a:r>
                  <a:rPr lang="x-none" i="1" dirty="0"/>
                  <a:t>number</a:t>
                </a:r>
                <a:r>
                  <a:rPr lang="x-none" dirty="0"/>
                  <a:t> of prediction errors)</a:t>
                </a:r>
              </a:p>
              <a:p>
                <a:r>
                  <a:rPr lang="x-none" b="1" dirty="0"/>
                  <a:t>Properties</a:t>
                </a:r>
                <a:r>
                  <a:rPr lang="x-non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x-none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x-none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x-none" b="1" dirty="0"/>
                  <a:t>Beta Distribution</a:t>
                </a:r>
                <a:r>
                  <a:rPr lang="x-none" dirty="0"/>
                  <a:t>. </a:t>
                </a:r>
                <a:r>
                  <a:rPr lang="x-none" i="1" dirty="0"/>
                  <a:t>The conjugate distribution to the Binomial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Binomial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x-none" i="1" dirty="0"/>
                  <a:t> is the </a:t>
                </a:r>
                <a:r>
                  <a:rPr lang="x-none" dirty="0"/>
                  <a:t>Beta distribution </a:t>
                </a:r>
                <a:r>
                  <a:rPr lang="x-none" i="1" dirty="0"/>
                  <a:t>defined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The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the counts of “pseudo-observations” of positive and negative examples!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355" r="-923" b="-567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=""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Recap</a:t>
            </a:r>
            <a:r>
              <a:rPr lang="de-DE" dirty="0" smtClean="0"/>
              <a:t>: </a:t>
            </a:r>
            <a:r>
              <a:rPr lang="x-none" smtClean="0"/>
              <a:t>Probability </a:t>
            </a:r>
            <a:r>
              <a:rPr lang="x-none" dirty="0"/>
              <a:t>Distributions: Binomial &amp; Beta Distribution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31840E52-F2E5-8152-6412-66B95E1DC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239837"/>
            <a:ext cx="721711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</a:rPr>
              <a:t>Jacob Bernoulli</a:t>
            </a:r>
            <a:br>
              <a:rPr lang="en-GB" sz="800" b="1" dirty="0">
                <a:solidFill>
                  <a:srgbClr val="333539"/>
                </a:solidFill>
              </a:rPr>
            </a:br>
            <a:r>
              <a:rPr lang="en-GB" sz="800" b="1" dirty="0">
                <a:solidFill>
                  <a:srgbClr val="333539"/>
                </a:solidFill>
              </a:rPr>
              <a:t>(1655 – 1705)</a:t>
            </a: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688711"/>
              </p:ext>
            </p:extLst>
          </p:nvPr>
        </p:nvGraphicFramePr>
        <p:xfrm>
          <a:off x="5584827" y="3939902"/>
          <a:ext cx="1651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2" name="Equation" r:id="rId5" imgW="1650960" imgH="419040" progId="Equation.DSMT4">
                  <p:embed/>
                </p:oleObj>
              </mc:Choice>
              <mc:Fallback>
                <p:oleObj name="Equation" r:id="rId5" imgW="1650960" imgH="419040" progId="Equation.DSMT4">
                  <p:embed/>
                  <p:pic>
                    <p:nvPicPr>
                      <p:cNvPr id="0" name="Objek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4827" y="3939902"/>
                        <a:ext cx="16510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902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Slides_HPI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TEMPLATE_HPI_05_EXP" id="{EEEEA749-3836-4DC6-BA52-AE8D0ADE122A}" vid="{1AF48529-3759-4302-91D0-708D448B88CB}"/>
    </a:ext>
  </a:extLst>
</a:theme>
</file>

<file path=ppt/theme/theme10.xml><?xml version="1.0" encoding="utf-8"?>
<a:theme xmlns:a="http://schemas.openxmlformats.org/drawingml/2006/main" name="7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11.xml><?xml version="1.0" encoding="utf-8"?>
<a:theme xmlns:a="http://schemas.openxmlformats.org/drawingml/2006/main" name="8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12.xml><?xml version="1.0" encoding="utf-8"?>
<a:theme xmlns:a="http://schemas.openxmlformats.org/drawingml/2006/main" name="9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13.xml><?xml version="1.0" encoding="utf-8"?>
<a:theme xmlns:a="http://schemas.openxmlformats.org/drawingml/2006/main" name="10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6" id="{6FB9D42F-8EB8-CB48-9592-79FD87A1DA1C}" vid="{A31A4D81-7FD5-5F41-984E-52906FC1C983}"/>
    </a:ext>
  </a:extLst>
</a:theme>
</file>

<file path=ppt/theme/theme14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15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3.xml><?xml version="1.0" encoding="utf-8"?>
<a:theme xmlns:a="http://schemas.openxmlformats.org/drawingml/2006/main" name="1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4.xml><?xml version="1.0" encoding="utf-8"?>
<a:theme xmlns:a="http://schemas.openxmlformats.org/drawingml/2006/main" name="2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5.xml><?xml version="1.0" encoding="utf-8"?>
<a:theme xmlns:a="http://schemas.openxmlformats.org/drawingml/2006/main" name="3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6.xml><?xml version="1.0" encoding="utf-8"?>
<a:theme xmlns:a="http://schemas.openxmlformats.org/drawingml/2006/main" name="4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7.xml><?xml version="1.0" encoding="utf-8"?>
<a:theme xmlns:a="http://schemas.openxmlformats.org/drawingml/2006/main" name="1_Slides_HPI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TEMPLATE_HPI_05_EXP" id="{EEEEA749-3836-4DC6-BA52-AE8D0ADE122A}" vid="{1AF48529-3759-4302-91D0-708D448B88CB}"/>
    </a:ext>
  </a:extLst>
</a:theme>
</file>

<file path=ppt/theme/theme8.xml><?xml version="1.0" encoding="utf-8"?>
<a:theme xmlns:a="http://schemas.openxmlformats.org/drawingml/2006/main" name="5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ppt/theme/theme9.xml><?xml version="1.0" encoding="utf-8"?>
<a:theme xmlns:a="http://schemas.openxmlformats.org/drawingml/2006/main" name="6_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6" id="{6FB9D42F-8EB8-CB48-9592-79FD87A1DA1C}" vid="{A31A4D81-7FD5-5F41-984E-52906FC1C98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Slides_HPI</Template>
  <TotalTime>0</TotalTime>
  <Words>3727</Words>
  <Application>Microsoft Office PowerPoint</Application>
  <PresentationFormat>Bildschirmpräsentation (16:9)</PresentationFormat>
  <Paragraphs>823</Paragraphs>
  <Slides>73</Slides>
  <Notes>2</Notes>
  <HiddenSlides>0</HiddenSlides>
  <MMClips>0</MMClips>
  <ScaleCrop>false</ScaleCrop>
  <HeadingPairs>
    <vt:vector size="6" baseType="variant">
      <vt:variant>
        <vt:lpstr>Design</vt:lpstr>
      </vt:variant>
      <vt:variant>
        <vt:i4>13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73</vt:i4>
      </vt:variant>
    </vt:vector>
  </HeadingPairs>
  <TitlesOfParts>
    <vt:vector size="88" baseType="lpstr">
      <vt:lpstr>Slides_HPI</vt:lpstr>
      <vt:lpstr>TEMPLATE DEF Faculty v2022</vt:lpstr>
      <vt:lpstr>1_TEMPLATE DEF Faculty v2022</vt:lpstr>
      <vt:lpstr>2_TEMPLATE DEF Faculty v2022</vt:lpstr>
      <vt:lpstr>3_TEMPLATE DEF Faculty v2022</vt:lpstr>
      <vt:lpstr>4_TEMPLATE DEF Faculty v2022</vt:lpstr>
      <vt:lpstr>1_Slides_HPI</vt:lpstr>
      <vt:lpstr>5_TEMPLATE DEF Faculty v2022</vt:lpstr>
      <vt:lpstr>6_TEMPLATE DEF Faculty v2022</vt:lpstr>
      <vt:lpstr>7_TEMPLATE DEF Faculty v2022</vt:lpstr>
      <vt:lpstr>8_TEMPLATE DEF Faculty v2022</vt:lpstr>
      <vt:lpstr>9_TEMPLATE DEF Faculty v2022</vt:lpstr>
      <vt:lpstr>10_TEMPLATE DEF Faculty v2022</vt:lpstr>
      <vt:lpstr>Equation</vt:lpstr>
      <vt:lpstr>MathType 6.0 Equation</vt:lpstr>
      <vt:lpstr>Introduction to Probabilistic Machine Learning</vt:lpstr>
      <vt:lpstr>Overview</vt:lpstr>
      <vt:lpstr>Course Overview</vt:lpstr>
      <vt:lpstr>Overview</vt:lpstr>
      <vt:lpstr>Recap: Expectation and Variance</vt:lpstr>
      <vt:lpstr>Recap: Expectation and Variance</vt:lpstr>
      <vt:lpstr>Recap: Classes of Probability Distributions </vt:lpstr>
      <vt:lpstr>Recap: Classes of Probability Distributions </vt:lpstr>
      <vt:lpstr>Recap: Probability Distributions: Binomial &amp; Beta Distribution</vt:lpstr>
      <vt:lpstr>Recap: Probability Distributions: Normal</vt:lpstr>
      <vt:lpstr>Overview</vt:lpstr>
      <vt:lpstr>Recap Unit 2: Overview of Concepts</vt:lpstr>
      <vt:lpstr>Recap Unit 2: Overview of Concepts and Focus</vt:lpstr>
      <vt:lpstr>Bayesian Inference in a Nutshell</vt:lpstr>
      <vt:lpstr>Bayesian Inference in a Nutshell</vt:lpstr>
      <vt:lpstr>Bayesian Inference in a Nutshell</vt:lpstr>
      <vt:lpstr>Overview</vt:lpstr>
      <vt:lpstr>Application: Coin Toss - How do we start?</vt:lpstr>
      <vt:lpstr>Application: Coin Toss - How do we start?</vt:lpstr>
      <vt:lpstr>We shall use Bayes‘ Rule </vt:lpstr>
      <vt:lpstr>We shall use Bayes‘ Rule </vt:lpstr>
      <vt:lpstr>Remaining Choices: Prior &amp; Likelihood</vt:lpstr>
      <vt:lpstr>Remaining Choices: Prior &amp; Likelihood</vt:lpstr>
      <vt:lpstr>How to Determine the Remaining Choices?</vt:lpstr>
      <vt:lpstr>How to Determine the Remaining Choices?</vt:lpstr>
      <vt:lpstr>How to Determine the Remaining Choices?</vt:lpstr>
      <vt:lpstr>How to Determine the Remaining Choices?</vt:lpstr>
      <vt:lpstr>Let‘s try Beta Distributions!</vt:lpstr>
      <vt:lpstr>Let‘s try Beta Distributions!</vt:lpstr>
      <vt:lpstr>Let‘s try Beta Distributions!</vt:lpstr>
      <vt:lpstr>Let‘s try Beta Distributions!</vt:lpstr>
      <vt:lpstr>Beta Distributions x Binomial Distribution = ??</vt:lpstr>
      <vt:lpstr>Beta Distributions x Binomial Distribution = ??</vt:lpstr>
      <vt:lpstr>Beta Distributions x Binomial Distribution = ??</vt:lpstr>
      <vt:lpstr>Beta Distributions x Binomial Distribution = ??</vt:lpstr>
      <vt:lpstr>Back to the Coin Toss Example (1 Binomial Update)</vt:lpstr>
      <vt:lpstr>Back to the Coin Toss Example (n Bernoulli Updates)</vt:lpstr>
      <vt:lpstr>Coin Toss Example: Asymptotics</vt:lpstr>
      <vt:lpstr>Coin Toss Example: Asymptotics</vt:lpstr>
      <vt:lpstr>Point Estimates of the Success Probability</vt:lpstr>
      <vt:lpstr>Point Estimates of the Success Probability</vt:lpstr>
      <vt:lpstr>Recap: Maximum Likelihood Estimator</vt:lpstr>
      <vt:lpstr>Overview</vt:lpstr>
      <vt:lpstr>Recap: Probability Distributions: Conjugacy</vt:lpstr>
      <vt:lpstr>Recap: Normal Distribution: Representations</vt:lpstr>
      <vt:lpstr>Recap: Normal Distributions and the Product Rule</vt:lpstr>
      <vt:lpstr>Normal Distribution x Normal Distribution = ??</vt:lpstr>
      <vt:lpstr>Multiplication of Normal Distributions</vt:lpstr>
      <vt:lpstr>Multiplication of Normal Distributions</vt:lpstr>
      <vt:lpstr>Multiplication of Normal Distributions</vt:lpstr>
      <vt:lpstr>Multiplication of Normal Distributions (Unit 2, slide 9)</vt:lpstr>
      <vt:lpstr>Multiplication of Normal Distributions (Unit 2, slide 9)</vt:lpstr>
      <vt:lpstr>Multiplication of Normal Distributions (Unit 2, slide 9)</vt:lpstr>
      <vt:lpstr>Multiplication of Normal Distributions (Unit 2, slide 9)</vt:lpstr>
      <vt:lpstr>Multiplication of Normal Distributions (Unit 2, slide 9)</vt:lpstr>
      <vt:lpstr>Multiplication of Normal Distributions (Unit 2, slide 9)</vt:lpstr>
      <vt:lpstr>Overview</vt:lpstr>
      <vt:lpstr>Data and Assumed Regression Model (Unit 2, slide 4)</vt:lpstr>
      <vt:lpstr>Likelihood (Unit 2, slide 4)</vt:lpstr>
      <vt:lpstr>Likelihood (Unit 2, slide 4)</vt:lpstr>
      <vt:lpstr>Likelihood (Unit 2, slide 4)</vt:lpstr>
      <vt:lpstr>Posterior (Unit 2, slide 5)</vt:lpstr>
      <vt:lpstr>Posterior (Unit 2, slide 5)</vt:lpstr>
      <vt:lpstr>Predictive Distribution (Unit 2, slide 5)</vt:lpstr>
      <vt:lpstr>Predictive Distribution (Unit 2, slide 5)</vt:lpstr>
      <vt:lpstr>Predictive Distribution (Unit 2, slide 5)</vt:lpstr>
      <vt:lpstr>Decision Making: Min Expected Loss (Unit 2, slide 19-21)</vt:lpstr>
      <vt:lpstr>Decision Making: Min Expected Loss (Unit 2, slide 19-21)</vt:lpstr>
      <vt:lpstr>Decision Making: Min Expected Loss (Unit 2, slide 19-21)</vt:lpstr>
      <vt:lpstr>Overview</vt:lpstr>
      <vt:lpstr>Exercise 1 (until May 5)</vt:lpstr>
      <vt:lpstr>Summary</vt:lpstr>
      <vt:lpstr>See you next Week!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Decision Support for Enterprise Applications</dc:title>
  <dc:creator>Rainer Schlosser</dc:creator>
  <cp:lastModifiedBy>Rainer Schlosser</cp:lastModifiedBy>
  <cp:revision>621</cp:revision>
  <cp:lastPrinted>2025-04-22T11:42:52Z</cp:lastPrinted>
  <dcterms:created xsi:type="dcterms:W3CDTF">2020-09-16T12:05:37Z</dcterms:created>
  <dcterms:modified xsi:type="dcterms:W3CDTF">2025-04-22T12:02:18Z</dcterms:modified>
</cp:coreProperties>
</file>